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tmp" ContentType="image/p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01" r:id="rId3"/>
    <p:sldId id="257" r:id="rId4"/>
    <p:sldId id="317" r:id="rId5"/>
    <p:sldId id="319" r:id="rId6"/>
    <p:sldId id="318" r:id="rId7"/>
    <p:sldId id="260" r:id="rId8"/>
    <p:sldId id="316" r:id="rId9"/>
    <p:sldId id="314" r:id="rId10"/>
    <p:sldId id="315" r:id="rId11"/>
    <p:sldId id="265" r:id="rId12"/>
    <p:sldId id="258" r:id="rId13"/>
    <p:sldId id="266" r:id="rId14"/>
    <p:sldId id="267" r:id="rId15"/>
    <p:sldId id="287" r:id="rId16"/>
    <p:sldId id="296" r:id="rId17"/>
    <p:sldId id="285" r:id="rId18"/>
    <p:sldId id="288" r:id="rId19"/>
    <p:sldId id="289" r:id="rId20"/>
    <p:sldId id="293" r:id="rId21"/>
    <p:sldId id="273" r:id="rId22"/>
    <p:sldId id="263" r:id="rId23"/>
    <p:sldId id="291" r:id="rId24"/>
    <p:sldId id="292" r:id="rId25"/>
    <p:sldId id="294" r:id="rId26"/>
    <p:sldId id="295" r:id="rId27"/>
    <p:sldId id="311" r:id="rId28"/>
    <p:sldId id="277" r:id="rId29"/>
    <p:sldId id="275" r:id="rId30"/>
    <p:sldId id="276" r:id="rId31"/>
    <p:sldId id="268" r:id="rId32"/>
    <p:sldId id="298" r:id="rId33"/>
    <p:sldId id="302" r:id="rId34"/>
    <p:sldId id="271" r:id="rId35"/>
    <p:sldId id="279" r:id="rId36"/>
    <p:sldId id="264" r:id="rId37"/>
    <p:sldId id="280" r:id="rId38"/>
    <p:sldId id="306" r:id="rId39"/>
    <p:sldId id="304" r:id="rId40"/>
    <p:sldId id="305" r:id="rId41"/>
    <p:sldId id="307" r:id="rId42"/>
    <p:sldId id="262" r:id="rId43"/>
    <p:sldId id="283" r:id="rId44"/>
    <p:sldId id="300" r:id="rId45"/>
    <p:sldId id="309" r:id="rId46"/>
    <p:sldId id="308" r:id="rId47"/>
    <p:sldId id="259" r:id="rId48"/>
    <p:sldId id="270" r:id="rId49"/>
    <p:sldId id="313" r:id="rId50"/>
    <p:sldId id="312" r:id="rId51"/>
    <p:sldId id="290" r:id="rId52"/>
    <p:sldId id="297" r:id="rId53"/>
    <p:sldId id="278" r:id="rId54"/>
    <p:sldId id="303" r:id="rId55"/>
    <p:sldId id="31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il Marchant" initials="N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3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24" autoAdjust="0"/>
    <p:restoredTop sz="86073" autoAdjust="0"/>
  </p:normalViewPr>
  <p:slideViewPr>
    <p:cSldViewPr snapToGrid="0">
      <p:cViewPr>
        <p:scale>
          <a:sx n="100" d="100"/>
          <a:sy n="100" d="100"/>
        </p:scale>
        <p:origin x="94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commentAuthors" Target="commentAuthors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077F7-0717-4C0F-BC8B-5664B4146792}" type="datetimeFigureOut">
              <a:rPr lang="en-AU" smtClean="0"/>
              <a:t>27/7/20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53B2E-42E3-4603-9361-15955093FBC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4154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53B2E-42E3-4603-9361-15955093FBCB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4324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53B2E-42E3-4603-9361-15955093FBCB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198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53B2E-42E3-4603-9361-15955093FBC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2884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BFA9A7-A6DB-4570-9583-7A214E9E6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9F667BA-B6E6-4638-9D7A-5A1B8FEB0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0F167EC-5C84-45D1-9F0C-A067F12CD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E0A0-81EE-4D97-9CF6-08137931FF7C}" type="datetime1">
              <a:rPr lang="en-AU" smtClean="0"/>
              <a:t>27/7/20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53DADFB-9ED7-4A73-A9F8-E37C16CB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C0C284F-6D9C-4B02-9C89-65CE2FC76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0524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C2127F-8C5D-4CE6-AA09-A7ED87B92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502BF1B-9CA4-4554-BFE8-6656471C5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62DC26C-88BA-48DA-AF51-20D7F7196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446AB-9FD1-46BF-B663-364EF667AE16}" type="datetime1">
              <a:rPr lang="en-AU" smtClean="0"/>
              <a:t>27/7/20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469F423-B7E3-4524-991D-3A52A6BD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8D7F71-610D-4625-B2B6-3C23683A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832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E133083-7DA6-47F7-9543-859C590E5E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B0D5966-FE97-4583-996C-871CA5481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B10C803-7C50-408D-B198-23C4CA348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2FD1-8A7C-4027-B40E-487821F604D3}" type="datetime1">
              <a:rPr lang="en-AU" smtClean="0"/>
              <a:t>27/7/20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74FA9B-082C-4AB9-8318-015FD7D08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A38489D-2B22-4B37-A60D-E192609ED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4434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C2085-6CD0-4EB5-BFEB-353354E58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85E64D-36A5-4739-B2B9-76BEDE80D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EC6CC7-F45D-4D01-B43F-CE625236E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A4CB7-7E31-4797-9AFF-7AD7A359B8CB}" type="datetime1">
              <a:rPr lang="en-AU" smtClean="0"/>
              <a:t>27/7/20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33CAFF-9B5A-492C-B127-A356607A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0A4996B-590D-4618-B273-665F2214D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8506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3D6D85-7624-4DF9-A60E-3E505464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5FC6EBA-E127-460B-B6FB-7FC94469E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552BE8-44FA-4845-B698-E9F5E123C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93DD0-BA5C-499D-8FAE-68879A089B41}" type="datetime1">
              <a:rPr lang="en-AU" smtClean="0"/>
              <a:t>27/7/20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03545B9-13F0-4D5D-B93D-3A15BDCDE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2C4DFC-0DCE-49CF-8CDF-4D02285F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948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E1EF94-5F63-4051-9050-2A17F76B6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DD1F14-9359-4078-89F1-AEEEBD848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94B7E4B-175C-4B43-A164-F94220632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4E2F6F8-B57C-40E6-9389-D4C8ECF23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170B-248A-4712-A6F2-AC26CAEE8CAF}" type="datetime1">
              <a:rPr lang="en-AU" smtClean="0"/>
              <a:t>27/7/20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6BC1222-0F34-4859-9D7F-D89F11D86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F32DD36-28E3-4756-9D39-4FCED620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760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099DBC-619B-4677-820B-7BCAEF87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4338EAD-9DDC-471E-9222-EEFA229D7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F8BCA3C-18A3-4865-8915-FB7AB0545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102DDEA-9B57-4617-9369-8DC79D4F9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1DDE7DB-CCA0-4B9F-8D47-196462495D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A4735E7-0645-4515-B29C-AAAA5BBE1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43BEB-9C88-45E6-BCF6-F26265226C26}" type="datetime1">
              <a:rPr lang="en-AU" smtClean="0"/>
              <a:t>27/7/20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F01D25D-71DE-414E-AEF1-BA32AEE30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045A84A-A3D3-42E8-A1EF-CABB7B06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3978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B16DC5-AD4F-4658-BCF8-CE3F49B5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1FA3215-E5B7-4B3F-B53F-36E301EF8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11D4-105C-41F0-B1A3-10D580D05CF5}" type="datetime1">
              <a:rPr lang="en-AU" smtClean="0"/>
              <a:t>27/7/20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07019A9-259C-4B8B-8D4E-1D50A300E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FAF721-016B-49BD-9C58-AF639701B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508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9F1A27A-3115-45B4-92EB-07E2EACE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680A4-686D-4567-AC64-FC7A0D942F1D}" type="datetime1">
              <a:rPr lang="en-AU" smtClean="0"/>
              <a:t>27/7/20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E301B5E-B4F2-4C63-B9F9-6DEFCE401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DC35E-AB83-4D1A-B718-A7101E3A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0789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894C18-A432-4D05-814A-3FE9E8604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8DA1F5-984F-4E33-8B70-4EC8B092B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A920085-6EF5-4797-A062-9EA338E01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72B8972-C817-4E67-A1AB-483DCF18A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1ECF0-7B43-4625-A224-BF3F83BB35D4}" type="datetime1">
              <a:rPr lang="en-AU" smtClean="0"/>
              <a:t>27/7/20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8F8641A-F129-4EC6-BC9C-98351739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115142F-468E-4AB3-BD55-F97BAAE9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186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F84178-6AC9-46CC-A50A-41CF8850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DEC996-3996-465D-9D83-A67288147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6738349-7835-4D7A-B172-CD37C5F96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5E9EFE4-3BDC-48DB-AC94-201B7C16A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EB9E1-C40A-42A7-889C-B03122BF62E5}" type="datetime1">
              <a:rPr lang="en-AU" smtClean="0"/>
              <a:t>27/7/20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CF63D72-1A38-477E-8609-E3B588A7B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F7F2A1F-C754-4AAB-8682-2F2657B4C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8916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A1E9804-AEE2-4F1B-8D0B-B6157BD52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B2B6B87-E481-447C-B9B7-D91CD7AD2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0FAB48-BAD9-4D3E-B015-52B15A40F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B7648-46F7-40E8-9FF2-CC7306C14418}" type="datetime1">
              <a:rPr lang="en-AU" smtClean="0"/>
              <a:t>27/7/20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A64457-E99A-4E49-BB7A-AB8C5B75C3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D146236-D9EF-4F46-B5EA-C3CC45F3E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AFFC8-69AC-494D-9055-A1100031FCD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369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5" Type="http://schemas.openxmlformats.org/officeDocument/2006/relationships/image" Target="../media/image27.svg"/><Relationship Id="rId6" Type="http://schemas.openxmlformats.org/officeDocument/2006/relationships/image" Target="../media/image21.png"/><Relationship Id="rId7" Type="http://schemas.openxmlformats.org/officeDocument/2006/relationships/image" Target="../media/image29.svg"/><Relationship Id="rId8" Type="http://schemas.openxmlformats.org/officeDocument/2006/relationships/image" Target="../media/image22.png"/><Relationship Id="rId9" Type="http://schemas.openxmlformats.org/officeDocument/2006/relationships/image" Target="../media/image31.svg"/><Relationship Id="rId10" Type="http://schemas.openxmlformats.org/officeDocument/2006/relationships/image" Target="../media/image23.png"/><Relationship Id="rId11" Type="http://schemas.openxmlformats.org/officeDocument/2006/relationships/image" Target="../media/image19.png"/><Relationship Id="rId12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4" Type="http://schemas.openxmlformats.org/officeDocument/2006/relationships/image" Target="../media/image25.png"/><Relationship Id="rId5" Type="http://schemas.openxmlformats.org/officeDocument/2006/relationships/image" Target="../media/image35.svg"/><Relationship Id="rId6" Type="http://schemas.openxmlformats.org/officeDocument/2006/relationships/image" Target="../media/image26.png"/><Relationship Id="rId7" Type="http://schemas.openxmlformats.org/officeDocument/2006/relationships/image" Target="../media/image37.svg"/><Relationship Id="rId8" Type="http://schemas.openxmlformats.org/officeDocument/2006/relationships/image" Target="../media/image27.png"/><Relationship Id="rId9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m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m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44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m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mp"/><Relationship Id="rId3" Type="http://schemas.openxmlformats.org/officeDocument/2006/relationships/image" Target="../media/image34.tm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mp"/><Relationship Id="rId3" Type="http://schemas.openxmlformats.org/officeDocument/2006/relationships/image" Target="../media/image36.tm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5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54.svg"/><Relationship Id="rId5" Type="http://schemas.openxmlformats.org/officeDocument/2006/relationships/image" Target="../media/image39.png"/><Relationship Id="rId6" Type="http://schemas.openxmlformats.org/officeDocument/2006/relationships/image" Target="../media/image56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4" Type="http://schemas.openxmlformats.org/officeDocument/2006/relationships/image" Target="../media/image41.png"/><Relationship Id="rId5" Type="http://schemas.openxmlformats.org/officeDocument/2006/relationships/image" Target="../media/image60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mp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20" Type="http://schemas.openxmlformats.org/officeDocument/2006/relationships/image" Target="../media/image19.svg"/><Relationship Id="rId21" Type="http://schemas.openxmlformats.org/officeDocument/2006/relationships/image" Target="../media/image11.png"/><Relationship Id="rId22" Type="http://schemas.openxmlformats.org/officeDocument/2006/relationships/image" Target="../media/image21.svg"/><Relationship Id="rId23" Type="http://schemas.openxmlformats.org/officeDocument/2006/relationships/image" Target="../media/image12.png"/><Relationship Id="rId24" Type="http://schemas.openxmlformats.org/officeDocument/2006/relationships/image" Target="../media/image23.svg"/><Relationship Id="rId10" Type="http://schemas.openxmlformats.org/officeDocument/2006/relationships/image" Target="../media/image9.svg"/><Relationship Id="rId11" Type="http://schemas.openxmlformats.org/officeDocument/2006/relationships/image" Target="../media/image6.png"/><Relationship Id="rId12" Type="http://schemas.openxmlformats.org/officeDocument/2006/relationships/image" Target="../media/image11.svg"/><Relationship Id="rId13" Type="http://schemas.openxmlformats.org/officeDocument/2006/relationships/image" Target="../media/image7.png"/><Relationship Id="rId14" Type="http://schemas.openxmlformats.org/officeDocument/2006/relationships/image" Target="../media/image13.svg"/><Relationship Id="rId15" Type="http://schemas.openxmlformats.org/officeDocument/2006/relationships/image" Target="../media/image8.png"/><Relationship Id="rId16" Type="http://schemas.openxmlformats.org/officeDocument/2006/relationships/image" Target="../media/image15.svg"/><Relationship Id="rId17" Type="http://schemas.openxmlformats.org/officeDocument/2006/relationships/image" Target="../media/image9.png"/><Relationship Id="rId18" Type="http://schemas.openxmlformats.org/officeDocument/2006/relationships/image" Target="../media/image17.svg"/><Relationship Id="rId19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3.png"/><Relationship Id="rId6" Type="http://schemas.openxmlformats.org/officeDocument/2006/relationships/image" Target="../media/image5.svg"/><Relationship Id="rId7" Type="http://schemas.openxmlformats.org/officeDocument/2006/relationships/image" Target="../media/image4.png"/><Relationship Id="rId8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m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mp"/><Relationship Id="rId3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4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3.png"/><Relationship Id="rId6" Type="http://schemas.openxmlformats.org/officeDocument/2006/relationships/image" Target="../media/image5.svg"/><Relationship Id="rId7" Type="http://schemas.openxmlformats.org/officeDocument/2006/relationships/image" Target="../media/image4.png"/><Relationship Id="rId8" Type="http://schemas.openxmlformats.org/officeDocument/2006/relationships/image" Target="../media/image7.svg"/><Relationship Id="rId9" Type="http://schemas.openxmlformats.org/officeDocument/2006/relationships/image" Target="../media/image5.png"/><Relationship Id="rId10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71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4" Type="http://schemas.openxmlformats.org/officeDocument/2006/relationships/image" Target="../media/image75.png"/><Relationship Id="rId5" Type="http://schemas.openxmlformats.org/officeDocument/2006/relationships/image" Target="../media/image48.png"/><Relationship Id="rId6" Type="http://schemas.openxmlformats.org/officeDocument/2006/relationships/image" Target="../media/image77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79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gmarchant" TargetMode="External"/><Relationship Id="rId3" Type="http://schemas.openxmlformats.org/officeDocument/2006/relationships/hyperlink" Target="https://github.com/cleanzr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m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m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4" Type="http://schemas.openxmlformats.org/officeDocument/2006/relationships/image" Target="../media/image55.tm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m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4" Type="http://schemas.openxmlformats.org/officeDocument/2006/relationships/image" Target="../media/image20.png"/><Relationship Id="rId5" Type="http://schemas.openxmlformats.org/officeDocument/2006/relationships/image" Target="../media/image27.svg"/><Relationship Id="rId6" Type="http://schemas.openxmlformats.org/officeDocument/2006/relationships/image" Target="../media/image21.png"/><Relationship Id="rId7" Type="http://schemas.openxmlformats.org/officeDocument/2006/relationships/image" Target="../media/image29.svg"/><Relationship Id="rId8" Type="http://schemas.openxmlformats.org/officeDocument/2006/relationships/image" Target="../media/image22.png"/><Relationship Id="rId9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4" Type="http://schemas.openxmlformats.org/officeDocument/2006/relationships/image" Target="../media/image20.png"/><Relationship Id="rId5" Type="http://schemas.openxmlformats.org/officeDocument/2006/relationships/image" Target="../media/image27.svg"/><Relationship Id="rId6" Type="http://schemas.openxmlformats.org/officeDocument/2006/relationships/image" Target="../media/image21.png"/><Relationship Id="rId7" Type="http://schemas.openxmlformats.org/officeDocument/2006/relationships/image" Target="../media/image29.svg"/><Relationship Id="rId8" Type="http://schemas.openxmlformats.org/officeDocument/2006/relationships/image" Target="../media/image22.png"/><Relationship Id="rId9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5791AF0-1A2F-448A-A4A5-3AA3611955E8}"/>
              </a:ext>
            </a:extLst>
          </p:cNvPr>
          <p:cNvSpPr/>
          <p:nvPr/>
        </p:nvSpPr>
        <p:spPr>
          <a:xfrm>
            <a:off x="0" y="1"/>
            <a:ext cx="12192000" cy="3507680"/>
          </a:xfrm>
          <a:prstGeom prst="rect">
            <a:avLst/>
          </a:prstGeom>
          <a:solidFill>
            <a:srgbClr val="003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FE363A-7A52-454F-A8A7-8499BCCDA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019299"/>
            <a:ext cx="8656320" cy="1356361"/>
          </a:xfrm>
        </p:spPr>
        <p:txBody>
          <a:bodyPr>
            <a:normAutofit/>
          </a:bodyPr>
          <a:lstStyle/>
          <a:p>
            <a:pPr algn="l"/>
            <a:r>
              <a:rPr lang="en-AU" sz="4400" dirty="0">
                <a:solidFill>
                  <a:schemeClr val="bg1"/>
                </a:solidFill>
              </a:rPr>
              <a:t>Statistical Approaches for Entity Resolution under Uncertainty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48EE1AD-C914-40E2-8307-455317C31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221268"/>
            <a:ext cx="8351520" cy="461665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/>
              <a:t>Neil Marchant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DC8CE97-CF68-4DF0-90F6-A460EB887C60}"/>
              </a:ext>
            </a:extLst>
          </p:cNvPr>
          <p:cNvSpPr txBox="1"/>
          <p:nvPr/>
        </p:nvSpPr>
        <p:spPr>
          <a:xfrm>
            <a:off x="741768" y="3637221"/>
            <a:ext cx="8371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latin typeface="+mj-lt"/>
              </a:rPr>
              <a:t>PhD Completion Seminar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7AA9319-9A8E-4CF7-9A89-0A4889664198}"/>
              </a:ext>
            </a:extLst>
          </p:cNvPr>
          <p:cNvSpPr txBox="1"/>
          <p:nvPr/>
        </p:nvSpPr>
        <p:spPr>
          <a:xfrm>
            <a:off x="762000" y="4874028"/>
            <a:ext cx="93497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AU" dirty="0"/>
              <a:t>School of Computing and Information Systems, University of Melbourne</a:t>
            </a:r>
          </a:p>
          <a:p>
            <a:pPr>
              <a:spcBef>
                <a:spcPts val="800"/>
              </a:spcBef>
            </a:pPr>
            <a:r>
              <a:rPr lang="en-AU" dirty="0"/>
              <a:t>22 July 2020</a:t>
            </a:r>
          </a:p>
          <a:p>
            <a:pPr>
              <a:spcBef>
                <a:spcPts val="800"/>
              </a:spcBef>
            </a:pPr>
            <a:r>
              <a:rPr lang="en-AU" dirty="0"/>
              <a:t>Supervisors: Ben Rubinstein (principal), Rebecca Steorts (external), Aurore Delaigle</a:t>
            </a:r>
          </a:p>
          <a:p>
            <a:pPr>
              <a:spcBef>
                <a:spcPts val="800"/>
              </a:spcBef>
            </a:pPr>
            <a:r>
              <a:rPr lang="en-AU" dirty="0">
                <a:latin typeface="Fira Sans Thin" panose="020B0303050000020004" pitchFamily="34" charset="0"/>
              </a:rPr>
              <a:t>U.S. Census Bureau DRB No: CBDRB-FY20-309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xmlns="" id="{9AB20130-89B9-4BCE-8357-5DC5A01E1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580" y="253705"/>
            <a:ext cx="1561096" cy="15610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CF2DDB4-CAF9-46F8-BAB4-21CB329B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6487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10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8803A99-1D2A-497A-A624-5901944025FB}"/>
              </a:ext>
            </a:extLst>
          </p:cNvPr>
          <p:cNvSpPr/>
          <p:nvPr/>
        </p:nvSpPr>
        <p:spPr>
          <a:xfrm>
            <a:off x="1454380" y="769155"/>
            <a:ext cx="2203122" cy="28072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5F599E-1A93-4DBF-8351-F79C5F01482F}"/>
              </a:ext>
            </a:extLst>
          </p:cNvPr>
          <p:cNvSpPr txBox="1"/>
          <p:nvPr/>
        </p:nvSpPr>
        <p:spPr>
          <a:xfrm>
            <a:off x="1428878" y="833286"/>
            <a:ext cx="220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+mj-lt"/>
              </a:rPr>
              <a:t>Schema alignment</a:t>
            </a:r>
          </a:p>
        </p:txBody>
      </p:sp>
      <p:pic>
        <p:nvPicPr>
          <p:cNvPr id="8" name="Graphic 6" descr="Network diagram">
            <a:extLst>
              <a:ext uri="{FF2B5EF4-FFF2-40B4-BE49-F238E27FC236}">
                <a16:creationId xmlns:a16="http://schemas.microsoft.com/office/drawing/2014/main" xmlns="" id="{7C1456A6-5DFF-4486-AD0C-935D2AEFA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942370" y="1301315"/>
            <a:ext cx="1176137" cy="11761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C116B9C-1333-4DEF-A654-27656F06500D}"/>
              </a:ext>
            </a:extLst>
          </p:cNvPr>
          <p:cNvSpPr txBox="1"/>
          <p:nvPr/>
        </p:nvSpPr>
        <p:spPr>
          <a:xfrm>
            <a:off x="1478370" y="2581865"/>
            <a:ext cx="2111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Map source schemas to a mediated schema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8803A99-1D2A-497A-A624-5901944025FB}"/>
              </a:ext>
            </a:extLst>
          </p:cNvPr>
          <p:cNvSpPr/>
          <p:nvPr/>
        </p:nvSpPr>
        <p:spPr>
          <a:xfrm>
            <a:off x="3826519" y="769155"/>
            <a:ext cx="2203122" cy="28072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25F599E-1A93-4DBF-8351-F79C5F01482F}"/>
              </a:ext>
            </a:extLst>
          </p:cNvPr>
          <p:cNvSpPr txBox="1"/>
          <p:nvPr/>
        </p:nvSpPr>
        <p:spPr>
          <a:xfrm>
            <a:off x="3801017" y="833286"/>
            <a:ext cx="220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latin typeface="+mj-lt"/>
              </a:rPr>
              <a:t>Blocking</a:t>
            </a:r>
            <a:endParaRPr lang="en-AU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C116B9C-1333-4DEF-A654-27656F06500D}"/>
              </a:ext>
            </a:extLst>
          </p:cNvPr>
          <p:cNvSpPr txBox="1"/>
          <p:nvPr/>
        </p:nvSpPr>
        <p:spPr>
          <a:xfrm>
            <a:off x="3850509" y="2581865"/>
            <a:ext cx="2111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Place similar records into partitions </a:t>
            </a:r>
            <a:endParaRPr lang="en-AU" dirty="0"/>
          </a:p>
        </p:txBody>
      </p:sp>
      <p:sp>
        <p:nvSpPr>
          <p:cNvPr id="15" name="Arrow: Right 41">
            <a:extLst>
              <a:ext uri="{FF2B5EF4-FFF2-40B4-BE49-F238E27FC236}">
                <a16:creationId xmlns:a16="http://schemas.microsoft.com/office/drawing/2014/main" xmlns="" id="{706A879D-AA4D-4856-B8CF-91BA790BB94D}"/>
              </a:ext>
            </a:extLst>
          </p:cNvPr>
          <p:cNvSpPr/>
          <p:nvPr/>
        </p:nvSpPr>
        <p:spPr>
          <a:xfrm>
            <a:off x="3551515" y="1975024"/>
            <a:ext cx="409783" cy="461135"/>
          </a:xfrm>
          <a:prstGeom prst="rightArrow">
            <a:avLst>
              <a:gd name="adj1" fmla="val 50000"/>
              <a:gd name="adj2" fmla="val 61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2B0E85C-67FA-4131-8A5F-7ADEE340DAD9}"/>
              </a:ext>
            </a:extLst>
          </p:cNvPr>
          <p:cNvSpPr/>
          <p:nvPr/>
        </p:nvSpPr>
        <p:spPr>
          <a:xfrm>
            <a:off x="8584098" y="781742"/>
            <a:ext cx="2203124" cy="27992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658C287-EE44-4622-94BF-CE3C8EA23DB5}"/>
              </a:ext>
            </a:extLst>
          </p:cNvPr>
          <p:cNvSpPr txBox="1"/>
          <p:nvPr/>
        </p:nvSpPr>
        <p:spPr>
          <a:xfrm>
            <a:off x="8584098" y="840978"/>
            <a:ext cx="220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latin typeface="+mj-lt"/>
              </a:rPr>
              <a:t>Canonicalization</a:t>
            </a:r>
            <a:endParaRPr lang="en-AU" dirty="0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FF246A85-A616-44A2-9AD7-BAAAA6AB4B3D}"/>
              </a:ext>
            </a:extLst>
          </p:cNvPr>
          <p:cNvSpPr/>
          <p:nvPr/>
        </p:nvSpPr>
        <p:spPr>
          <a:xfrm>
            <a:off x="6147655" y="774050"/>
            <a:ext cx="2203123" cy="27992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Graphic 8" descr="Social network">
            <a:extLst>
              <a:ext uri="{FF2B5EF4-FFF2-40B4-BE49-F238E27FC236}">
                <a16:creationId xmlns:a16="http://schemas.microsoft.com/office/drawing/2014/main" xmlns="" id="{0B365203-FC36-4D7A-9622-45AF5D0E6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657799" y="1316153"/>
            <a:ext cx="1176137" cy="11761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5545E45-EFBF-4245-A3E0-A3ED7FA2169F}"/>
              </a:ext>
            </a:extLst>
          </p:cNvPr>
          <p:cNvSpPr txBox="1"/>
          <p:nvPr/>
        </p:nvSpPr>
        <p:spPr>
          <a:xfrm>
            <a:off x="6147655" y="833286"/>
            <a:ext cx="220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+mj-lt"/>
              </a:rPr>
              <a:t>Entity resolution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7471054-7CC4-4782-BB3B-58BB6F6502A8}"/>
              </a:ext>
            </a:extLst>
          </p:cNvPr>
          <p:cNvSpPr txBox="1"/>
          <p:nvPr/>
        </p:nvSpPr>
        <p:spPr>
          <a:xfrm>
            <a:off x="6197143" y="2586757"/>
            <a:ext cx="2111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Identify records that refer to the same entity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05C3283-A9C0-4EE8-9BA4-EE7549CB371C}"/>
              </a:ext>
            </a:extLst>
          </p:cNvPr>
          <p:cNvSpPr txBox="1"/>
          <p:nvPr/>
        </p:nvSpPr>
        <p:spPr>
          <a:xfrm>
            <a:off x="8633588" y="2594449"/>
            <a:ext cx="2111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Merge records that refer to the same entity</a:t>
            </a:r>
          </a:p>
        </p:txBody>
      </p:sp>
      <p:sp>
        <p:nvSpPr>
          <p:cNvPr id="23" name="Arrow: Right 41">
            <a:extLst>
              <a:ext uri="{FF2B5EF4-FFF2-40B4-BE49-F238E27FC236}">
                <a16:creationId xmlns:a16="http://schemas.microsoft.com/office/drawing/2014/main" xmlns="" id="{706A879D-AA4D-4856-B8CF-91BA790BB94D}"/>
              </a:ext>
            </a:extLst>
          </p:cNvPr>
          <p:cNvSpPr/>
          <p:nvPr/>
        </p:nvSpPr>
        <p:spPr>
          <a:xfrm>
            <a:off x="5834816" y="1950805"/>
            <a:ext cx="409783" cy="461135"/>
          </a:xfrm>
          <a:prstGeom prst="rightArrow">
            <a:avLst>
              <a:gd name="adj1" fmla="val 50000"/>
              <a:gd name="adj2" fmla="val 61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Arrow: Right 42">
            <a:extLst>
              <a:ext uri="{FF2B5EF4-FFF2-40B4-BE49-F238E27FC236}">
                <a16:creationId xmlns:a16="http://schemas.microsoft.com/office/drawing/2014/main" xmlns="" id="{D849212E-4D02-4E52-84FE-1E9711119605}"/>
              </a:ext>
            </a:extLst>
          </p:cNvPr>
          <p:cNvSpPr/>
          <p:nvPr/>
        </p:nvSpPr>
        <p:spPr>
          <a:xfrm>
            <a:off x="8275096" y="1950805"/>
            <a:ext cx="409783" cy="461135"/>
          </a:xfrm>
          <a:prstGeom prst="rightArrow">
            <a:avLst>
              <a:gd name="adj1" fmla="val 50000"/>
              <a:gd name="adj2" fmla="val 61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5" name="Graphic 55">
            <a:extLst>
              <a:ext uri="{FF2B5EF4-FFF2-40B4-BE49-F238E27FC236}">
                <a16:creationId xmlns:a16="http://schemas.microsoft.com/office/drawing/2014/main" xmlns="" id="{6CFC1B7B-7F67-49A4-B100-F44DB529F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9235477" y="1446455"/>
            <a:ext cx="895350" cy="895350"/>
          </a:xfrm>
          <a:prstGeom prst="rect">
            <a:avLst/>
          </a:prstGeom>
        </p:spPr>
      </p:pic>
      <p:pic>
        <p:nvPicPr>
          <p:cNvPr id="26" name="Content Placeholder 25"/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4319242" y="1610391"/>
            <a:ext cx="1192671" cy="563701"/>
          </a:xfr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xmlns="" id="{82ABE136-2BF7-40D2-B640-0A4DE8DCCFE9}"/>
              </a:ext>
            </a:extLst>
          </p:cNvPr>
          <p:cNvSpPr/>
          <p:nvPr/>
        </p:nvSpPr>
        <p:spPr>
          <a:xfrm>
            <a:off x="116040" y="3621517"/>
            <a:ext cx="2101233" cy="21012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8" name="Content Placeholder 4" descr="Database">
            <a:extLst>
              <a:ext uri="{FF2B5EF4-FFF2-40B4-BE49-F238E27FC236}">
                <a16:creationId xmlns:a16="http://schemas.microsoft.com/office/drawing/2014/main" xmlns="" id="{2FF66299-B754-4B1F-BAD0-7694781103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3590" y="3702450"/>
            <a:ext cx="914400" cy="914400"/>
          </a:xfrm>
          <a:prstGeom prst="rect">
            <a:avLst/>
          </a:prstGeom>
        </p:spPr>
      </p:pic>
      <p:pic>
        <p:nvPicPr>
          <p:cNvPr id="29" name="Content Placeholder 4" descr="Database">
            <a:extLst>
              <a:ext uri="{FF2B5EF4-FFF2-40B4-BE49-F238E27FC236}">
                <a16:creationId xmlns:a16="http://schemas.microsoft.com/office/drawing/2014/main" xmlns="" id="{B46C0C88-917A-4FF1-9003-BC2CB98B30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38707" y="4427242"/>
            <a:ext cx="914400" cy="914400"/>
          </a:xfrm>
          <a:prstGeom prst="rect">
            <a:avLst/>
          </a:prstGeom>
        </p:spPr>
      </p:pic>
      <p:pic>
        <p:nvPicPr>
          <p:cNvPr id="30" name="Content Placeholder 4" descr="Database">
            <a:extLst>
              <a:ext uri="{FF2B5EF4-FFF2-40B4-BE49-F238E27FC236}">
                <a16:creationId xmlns:a16="http://schemas.microsoft.com/office/drawing/2014/main" xmlns="" id="{B32F7BF5-5396-4C8D-94E7-EA9555BB99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8987" y="4214933"/>
            <a:ext cx="914400" cy="914400"/>
          </a:xfrm>
          <a:prstGeom prst="rect">
            <a:avLst/>
          </a:prstGeom>
        </p:spPr>
      </p:pic>
      <p:sp>
        <p:nvSpPr>
          <p:cNvPr id="32" name="Arrow: Right 45">
            <a:extLst>
              <a:ext uri="{FF2B5EF4-FFF2-40B4-BE49-F238E27FC236}">
                <a16:creationId xmlns:a16="http://schemas.microsoft.com/office/drawing/2014/main" xmlns="" id="{0F13A24D-4F2B-4C59-8162-7A156FDCF7E3}"/>
              </a:ext>
            </a:extLst>
          </p:cNvPr>
          <p:cNvSpPr/>
          <p:nvPr/>
        </p:nvSpPr>
        <p:spPr>
          <a:xfrm rot="18900000">
            <a:off x="1320992" y="3305544"/>
            <a:ext cx="409783" cy="461135"/>
          </a:xfrm>
          <a:prstGeom prst="rightArrow">
            <a:avLst>
              <a:gd name="adj1" fmla="val 50000"/>
              <a:gd name="adj2" fmla="val 61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6734A803-AF0C-46F5-B864-223D69F4A5E0}"/>
              </a:ext>
            </a:extLst>
          </p:cNvPr>
          <p:cNvSpPr/>
          <p:nvPr/>
        </p:nvSpPr>
        <p:spPr>
          <a:xfrm>
            <a:off x="10017214" y="3359934"/>
            <a:ext cx="2101233" cy="21012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5E7B9B5-5B48-4C70-B061-B8443ECCCA1E}"/>
              </a:ext>
            </a:extLst>
          </p:cNvPr>
          <p:cNvSpPr txBox="1"/>
          <p:nvPr/>
        </p:nvSpPr>
        <p:spPr>
          <a:xfrm>
            <a:off x="10237129" y="5501081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latin typeface="+mj-lt"/>
              </a:rPr>
              <a:t>Integrated data</a:t>
            </a:r>
          </a:p>
        </p:txBody>
      </p:sp>
      <p:pic>
        <p:nvPicPr>
          <p:cNvPr id="35" name="Content Placeholder 4" descr="Database">
            <a:extLst>
              <a:ext uri="{FF2B5EF4-FFF2-40B4-BE49-F238E27FC236}">
                <a16:creationId xmlns:a16="http://schemas.microsoft.com/office/drawing/2014/main" xmlns="" id="{6F16B9CE-03D1-4465-BFAF-BC265608E6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10400687" y="3756798"/>
            <a:ext cx="1307503" cy="1307503"/>
          </a:xfrm>
          <a:prstGeom prst="rect">
            <a:avLst/>
          </a:prstGeom>
        </p:spPr>
      </p:pic>
      <p:sp>
        <p:nvSpPr>
          <p:cNvPr id="36" name="Arrow: Right 56">
            <a:extLst>
              <a:ext uri="{FF2B5EF4-FFF2-40B4-BE49-F238E27FC236}">
                <a16:creationId xmlns:a16="http://schemas.microsoft.com/office/drawing/2014/main" xmlns="" id="{F345FE6B-494B-4552-99EF-C6E6042C79E4}"/>
              </a:ext>
            </a:extLst>
          </p:cNvPr>
          <p:cNvSpPr/>
          <p:nvPr/>
        </p:nvSpPr>
        <p:spPr>
          <a:xfrm rot="2700000">
            <a:off x="10443430" y="3198358"/>
            <a:ext cx="409783" cy="461135"/>
          </a:xfrm>
          <a:prstGeom prst="rightArrow">
            <a:avLst>
              <a:gd name="adj1" fmla="val 50000"/>
              <a:gd name="adj2" fmla="val 61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5E7B9B5-5B48-4C70-B061-B8443ECCCA1E}"/>
              </a:ext>
            </a:extLst>
          </p:cNvPr>
          <p:cNvSpPr txBox="1"/>
          <p:nvPr/>
        </p:nvSpPr>
        <p:spPr>
          <a:xfrm>
            <a:off x="532524" y="5834792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 smtClean="0">
                <a:latin typeface="+mj-lt"/>
              </a:rPr>
              <a:t>Data sources</a:t>
            </a:r>
            <a:endParaRPr lang="en-AU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E3F1EE5C-DF13-4E86-9CB7-64B6C2E5CB1B}"/>
              </a:ext>
            </a:extLst>
          </p:cNvPr>
          <p:cNvSpPr txBox="1"/>
          <p:nvPr/>
        </p:nvSpPr>
        <p:spPr>
          <a:xfrm>
            <a:off x="2456892" y="4185962"/>
            <a:ext cx="1050288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100" dirty="0">
                <a:latin typeface="Fira Code" panose="020B0809050000020004" pitchFamily="49" charset="0"/>
                <a:ea typeface="Fira Code" panose="020B0809050000020004" pitchFamily="49" charset="0"/>
              </a:rPr>
              <a:t>given_name</a:t>
            </a:r>
          </a:p>
          <a:p>
            <a:pPr algn="ctr"/>
            <a:r>
              <a:rPr lang="en-AU" sz="1100" dirty="0">
                <a:latin typeface="Fira Code" panose="020B0809050000020004" pitchFamily="49" charset="0"/>
                <a:ea typeface="Fira Code" panose="020B0809050000020004" pitchFamily="49" charset="0"/>
              </a:rPr>
              <a:t>+ surname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AEB55C4A-FE5D-4B23-AE1B-671EC59F4E8C}"/>
              </a:ext>
            </a:extLst>
          </p:cNvPr>
          <p:cNvSpPr txBox="1"/>
          <p:nvPr/>
        </p:nvSpPr>
        <p:spPr>
          <a:xfrm>
            <a:off x="2555941" y="4630474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Fira Code" panose="020B0809050000020004" pitchFamily="49" charset="0"/>
                <a:ea typeface="Fira Code" panose="020B0809050000020004" pitchFamily="49" charset="0"/>
              </a:rPr>
              <a:t>full_name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7C7C938E-A249-47E9-85CE-7D823E1BCBDD}"/>
              </a:ext>
            </a:extLst>
          </p:cNvPr>
          <p:cNvCxnSpPr/>
          <p:nvPr/>
        </p:nvCxnSpPr>
        <p:spPr>
          <a:xfrm flipV="1">
            <a:off x="3573977" y="4528046"/>
            <a:ext cx="150817" cy="17760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13593F76-966A-48AB-B9EB-9019EFF61320}"/>
              </a:ext>
            </a:extLst>
          </p:cNvPr>
          <p:cNvCxnSpPr>
            <a:stCxn id="44" idx="3"/>
          </p:cNvCxnSpPr>
          <p:nvPr/>
        </p:nvCxnSpPr>
        <p:spPr>
          <a:xfrm>
            <a:off x="3573977" y="4371410"/>
            <a:ext cx="150817" cy="1566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EB55C4A-FE5D-4B23-AE1B-671EC59F4E8C}"/>
              </a:ext>
            </a:extLst>
          </p:cNvPr>
          <p:cNvSpPr txBox="1"/>
          <p:nvPr/>
        </p:nvSpPr>
        <p:spPr>
          <a:xfrm>
            <a:off x="3850509" y="4402959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latin typeface="Fira Code" panose="020B0809050000020004" pitchFamily="49" charset="0"/>
                <a:ea typeface="Fira Code" panose="020B0809050000020004" pitchFamily="49" charset="0"/>
              </a:rPr>
              <a:t>full_name</a:t>
            </a:r>
          </a:p>
        </p:txBody>
      </p:sp>
    </p:spTree>
    <p:extLst>
      <p:ext uri="{BB962C8B-B14F-4D97-AF65-F5344CB8AC3E}">
        <p14:creationId xmlns:p14="http://schemas.microsoft.com/office/powerpoint/2010/main" val="94409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7B03F7-1684-41F1-BC7E-BE6B0166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Focus of my thesis</a:t>
            </a:r>
            <a:br>
              <a:rPr lang="en-AU" dirty="0"/>
            </a:br>
            <a:r>
              <a:rPr lang="en-AU" sz="2800" dirty="0"/>
              <a:t>Statistical methods for entity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B033B7-F104-4E7F-857D-6583D32DF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24251"/>
            <a:ext cx="10515600" cy="215271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2200" dirty="0"/>
              <a:t>Challenging without unique identifiers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2200" dirty="0"/>
              <a:t>Also known as: record linkage, data matching, merge/purge, deduplication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2200" dirty="0"/>
              <a:t>Statistical approach due to </a:t>
            </a:r>
            <a:r>
              <a:rPr lang="en-AU" sz="2200" dirty="0" err="1"/>
              <a:t>Fellegi</a:t>
            </a:r>
            <a:r>
              <a:rPr lang="en-AU" sz="2200" dirty="0"/>
              <a:t> &amp; </a:t>
            </a:r>
            <a:r>
              <a:rPr lang="en-AU" sz="2200" dirty="0" err="1"/>
              <a:t>Sunter</a:t>
            </a:r>
            <a:r>
              <a:rPr lang="en-AU" sz="2200" dirty="0"/>
              <a:t> (1969) still widely used today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2200" dirty="0"/>
              <a:t>Other methods include: supervised machine learning, probabilistic graphical models, distance-based clustering, human-in-the-loop methods, rule-based methods etc.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xmlns="" id="{FB3AFD6E-1D42-4504-82B0-C590E887DF96}"/>
              </a:ext>
            </a:extLst>
          </p:cNvPr>
          <p:cNvGrpSpPr/>
          <p:nvPr/>
        </p:nvGrpSpPr>
        <p:grpSpPr>
          <a:xfrm>
            <a:off x="1007926" y="1970382"/>
            <a:ext cx="5463738" cy="1881283"/>
            <a:chOff x="1007926" y="2525280"/>
            <a:chExt cx="5463738" cy="1881283"/>
          </a:xfrm>
        </p:grpSpPr>
        <p:grpSp>
          <p:nvGrpSpPr>
            <p:cNvPr id="87" name="Graphic 83">
              <a:extLst>
                <a:ext uri="{FF2B5EF4-FFF2-40B4-BE49-F238E27FC236}">
                  <a16:creationId xmlns:a16="http://schemas.microsoft.com/office/drawing/2014/main" xmlns="" id="{2DBDEC33-16A1-48CB-A692-46E6923A5575}"/>
                </a:ext>
              </a:extLst>
            </p:cNvPr>
            <p:cNvGrpSpPr/>
            <p:nvPr/>
          </p:nvGrpSpPr>
          <p:grpSpPr>
            <a:xfrm>
              <a:off x="1198634" y="2847467"/>
              <a:ext cx="1868597" cy="638595"/>
              <a:chOff x="1198634" y="2103336"/>
              <a:chExt cx="2239351" cy="638595"/>
            </a:xfrm>
            <a:solidFill>
              <a:schemeClr val="accent5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xmlns="" id="{400E2C12-460D-4C06-AFCA-BC77F334DC2E}"/>
                  </a:ext>
                </a:extLst>
              </p:cNvPr>
              <p:cNvSpPr/>
              <p:nvPr/>
            </p:nvSpPr>
            <p:spPr>
              <a:xfrm>
                <a:off x="1198634" y="2103336"/>
                <a:ext cx="913510" cy="77357"/>
              </a:xfrm>
              <a:custGeom>
                <a:avLst/>
                <a:gdLst>
                  <a:gd name="connsiteX0" fmla="*/ -9 w 913510"/>
                  <a:gd name="connsiteY0" fmla="*/ -93 h 77357"/>
                  <a:gd name="connsiteX1" fmla="*/ 913502 w 913510"/>
                  <a:gd name="connsiteY1" fmla="*/ -93 h 77357"/>
                  <a:gd name="connsiteX2" fmla="*/ 913502 w 913510"/>
                  <a:gd name="connsiteY2" fmla="*/ 77265 h 77357"/>
                  <a:gd name="connsiteX3" fmla="*/ -9 w 913510"/>
                  <a:gd name="connsiteY3" fmla="*/ 77265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-9" y="-93"/>
                    </a:moveTo>
                    <a:lnTo>
                      <a:pt x="913502" y="-93"/>
                    </a:lnTo>
                    <a:lnTo>
                      <a:pt x="913502" y="77265"/>
                    </a:lnTo>
                    <a:lnTo>
                      <a:pt x="-9" y="77265"/>
                    </a:lnTo>
                    <a:close/>
                  </a:path>
                </a:pathLst>
              </a:custGeom>
              <a:grpFill/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xmlns="" id="{23C0CE83-A8A6-4DAF-80F1-E2890268D642}"/>
                  </a:ext>
                </a:extLst>
              </p:cNvPr>
              <p:cNvSpPr/>
              <p:nvPr/>
            </p:nvSpPr>
            <p:spPr>
              <a:xfrm>
                <a:off x="2147035" y="2103336"/>
                <a:ext cx="263118" cy="77357"/>
              </a:xfrm>
              <a:custGeom>
                <a:avLst/>
                <a:gdLst>
                  <a:gd name="connsiteX0" fmla="*/ 6 w 263118"/>
                  <a:gd name="connsiteY0" fmla="*/ -93 h 77357"/>
                  <a:gd name="connsiteX1" fmla="*/ 263125 w 263118"/>
                  <a:gd name="connsiteY1" fmla="*/ -93 h 77357"/>
                  <a:gd name="connsiteX2" fmla="*/ 263125 w 263118"/>
                  <a:gd name="connsiteY2" fmla="*/ 77265 h 77357"/>
                  <a:gd name="connsiteX3" fmla="*/ 6 w 263118"/>
                  <a:gd name="connsiteY3" fmla="*/ 77265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18" h="77357">
                    <a:moveTo>
                      <a:pt x="6" y="-93"/>
                    </a:moveTo>
                    <a:lnTo>
                      <a:pt x="263125" y="-93"/>
                    </a:lnTo>
                    <a:lnTo>
                      <a:pt x="263125" y="77265"/>
                    </a:lnTo>
                    <a:lnTo>
                      <a:pt x="6" y="77265"/>
                    </a:lnTo>
                    <a:close/>
                  </a:path>
                </a:pathLst>
              </a:custGeom>
              <a:grpFill/>
              <a:ln w="869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xmlns="" id="{7ACA0164-20BB-416B-AD5F-808330BA18D1}"/>
                  </a:ext>
                </a:extLst>
              </p:cNvPr>
              <p:cNvSpPr/>
              <p:nvPr/>
            </p:nvSpPr>
            <p:spPr>
              <a:xfrm>
                <a:off x="2445043" y="2103336"/>
                <a:ext cx="516030" cy="77357"/>
              </a:xfrm>
              <a:custGeom>
                <a:avLst/>
                <a:gdLst>
                  <a:gd name="connsiteX0" fmla="*/ 16 w 516030"/>
                  <a:gd name="connsiteY0" fmla="*/ -93 h 77357"/>
                  <a:gd name="connsiteX1" fmla="*/ 516047 w 516030"/>
                  <a:gd name="connsiteY1" fmla="*/ -93 h 77357"/>
                  <a:gd name="connsiteX2" fmla="*/ 516047 w 516030"/>
                  <a:gd name="connsiteY2" fmla="*/ 77265 h 77357"/>
                  <a:gd name="connsiteX3" fmla="*/ 16 w 516030"/>
                  <a:gd name="connsiteY3" fmla="*/ 77265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6030" h="77357">
                    <a:moveTo>
                      <a:pt x="16" y="-93"/>
                    </a:moveTo>
                    <a:lnTo>
                      <a:pt x="516047" y="-93"/>
                    </a:lnTo>
                    <a:lnTo>
                      <a:pt x="516047" y="77265"/>
                    </a:lnTo>
                    <a:lnTo>
                      <a:pt x="16" y="77265"/>
                    </a:lnTo>
                    <a:close/>
                  </a:path>
                </a:pathLst>
              </a:custGeom>
              <a:grpFill/>
              <a:ln w="1217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xmlns="" id="{8F85E8D7-F1F2-421E-8B63-34CB734D9941}"/>
                  </a:ext>
                </a:extLst>
              </p:cNvPr>
              <p:cNvSpPr/>
              <p:nvPr/>
            </p:nvSpPr>
            <p:spPr>
              <a:xfrm>
                <a:off x="2995965" y="2103336"/>
                <a:ext cx="442020" cy="77357"/>
              </a:xfrm>
              <a:custGeom>
                <a:avLst/>
                <a:gdLst>
                  <a:gd name="connsiteX0" fmla="*/ 29 w 442020"/>
                  <a:gd name="connsiteY0" fmla="*/ -93 h 77357"/>
                  <a:gd name="connsiteX1" fmla="*/ 442049 w 442020"/>
                  <a:gd name="connsiteY1" fmla="*/ -93 h 77357"/>
                  <a:gd name="connsiteX2" fmla="*/ 442049 w 442020"/>
                  <a:gd name="connsiteY2" fmla="*/ 77265 h 77357"/>
                  <a:gd name="connsiteX3" fmla="*/ 29 w 442020"/>
                  <a:gd name="connsiteY3" fmla="*/ 77265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020" h="77357">
                    <a:moveTo>
                      <a:pt x="29" y="-93"/>
                    </a:moveTo>
                    <a:lnTo>
                      <a:pt x="442049" y="-93"/>
                    </a:lnTo>
                    <a:lnTo>
                      <a:pt x="442049" y="77265"/>
                    </a:lnTo>
                    <a:lnTo>
                      <a:pt x="29" y="77265"/>
                    </a:lnTo>
                    <a:close/>
                  </a:path>
                </a:pathLst>
              </a:custGeom>
              <a:grpFill/>
              <a:ln w="1127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 dirty="0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xmlns="" id="{ED7053AD-94BB-4225-9581-278553738D55}"/>
                  </a:ext>
                </a:extLst>
              </p:cNvPr>
              <p:cNvSpPr/>
              <p:nvPr/>
            </p:nvSpPr>
            <p:spPr>
              <a:xfrm>
                <a:off x="1198634" y="2215584"/>
                <a:ext cx="913510" cy="77357"/>
              </a:xfrm>
              <a:custGeom>
                <a:avLst/>
                <a:gdLst>
                  <a:gd name="connsiteX0" fmla="*/ -9 w 913510"/>
                  <a:gd name="connsiteY0" fmla="*/ -90 h 77357"/>
                  <a:gd name="connsiteX1" fmla="*/ 913502 w 913510"/>
                  <a:gd name="connsiteY1" fmla="*/ -90 h 77357"/>
                  <a:gd name="connsiteX2" fmla="*/ 913502 w 913510"/>
                  <a:gd name="connsiteY2" fmla="*/ 77268 h 77357"/>
                  <a:gd name="connsiteX3" fmla="*/ -9 w 913510"/>
                  <a:gd name="connsiteY3" fmla="*/ 7726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-9" y="-90"/>
                    </a:moveTo>
                    <a:lnTo>
                      <a:pt x="913502" y="-90"/>
                    </a:lnTo>
                    <a:lnTo>
                      <a:pt x="913502" y="77268"/>
                    </a:lnTo>
                    <a:lnTo>
                      <a:pt x="-9" y="77268"/>
                    </a:lnTo>
                    <a:close/>
                  </a:path>
                </a:pathLst>
              </a:custGeom>
              <a:grpFill/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xmlns="" id="{9D42CC91-69B4-4572-92AC-801C8C251217}"/>
                  </a:ext>
                </a:extLst>
              </p:cNvPr>
              <p:cNvSpPr/>
              <p:nvPr/>
            </p:nvSpPr>
            <p:spPr>
              <a:xfrm>
                <a:off x="2147035" y="2215584"/>
                <a:ext cx="263118" cy="77357"/>
              </a:xfrm>
              <a:custGeom>
                <a:avLst/>
                <a:gdLst>
                  <a:gd name="connsiteX0" fmla="*/ 6 w 263118"/>
                  <a:gd name="connsiteY0" fmla="*/ -90 h 77357"/>
                  <a:gd name="connsiteX1" fmla="*/ 263125 w 263118"/>
                  <a:gd name="connsiteY1" fmla="*/ -90 h 77357"/>
                  <a:gd name="connsiteX2" fmla="*/ 263125 w 263118"/>
                  <a:gd name="connsiteY2" fmla="*/ 77268 h 77357"/>
                  <a:gd name="connsiteX3" fmla="*/ 6 w 263118"/>
                  <a:gd name="connsiteY3" fmla="*/ 7726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18" h="77357">
                    <a:moveTo>
                      <a:pt x="6" y="-90"/>
                    </a:moveTo>
                    <a:lnTo>
                      <a:pt x="263125" y="-90"/>
                    </a:lnTo>
                    <a:lnTo>
                      <a:pt x="263125" y="77268"/>
                    </a:lnTo>
                    <a:lnTo>
                      <a:pt x="6" y="77268"/>
                    </a:lnTo>
                    <a:close/>
                  </a:path>
                </a:pathLst>
              </a:custGeom>
              <a:grpFill/>
              <a:ln w="869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xmlns="" id="{05416CD4-0478-4225-811A-0CA428E84931}"/>
                  </a:ext>
                </a:extLst>
              </p:cNvPr>
              <p:cNvSpPr/>
              <p:nvPr/>
            </p:nvSpPr>
            <p:spPr>
              <a:xfrm>
                <a:off x="2445043" y="2215584"/>
                <a:ext cx="516030" cy="77357"/>
              </a:xfrm>
              <a:custGeom>
                <a:avLst/>
                <a:gdLst>
                  <a:gd name="connsiteX0" fmla="*/ 16 w 516030"/>
                  <a:gd name="connsiteY0" fmla="*/ -90 h 77357"/>
                  <a:gd name="connsiteX1" fmla="*/ 516047 w 516030"/>
                  <a:gd name="connsiteY1" fmla="*/ -90 h 77357"/>
                  <a:gd name="connsiteX2" fmla="*/ 516047 w 516030"/>
                  <a:gd name="connsiteY2" fmla="*/ 77268 h 77357"/>
                  <a:gd name="connsiteX3" fmla="*/ 16 w 516030"/>
                  <a:gd name="connsiteY3" fmla="*/ 7726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6030" h="77357">
                    <a:moveTo>
                      <a:pt x="16" y="-90"/>
                    </a:moveTo>
                    <a:lnTo>
                      <a:pt x="516047" y="-90"/>
                    </a:lnTo>
                    <a:lnTo>
                      <a:pt x="516047" y="77268"/>
                    </a:lnTo>
                    <a:lnTo>
                      <a:pt x="16" y="77268"/>
                    </a:lnTo>
                    <a:close/>
                  </a:path>
                </a:pathLst>
              </a:custGeom>
              <a:grpFill/>
              <a:ln w="1217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xmlns="" id="{E70595B5-14E5-4D92-BA87-D5473E9EB81B}"/>
                  </a:ext>
                </a:extLst>
              </p:cNvPr>
              <p:cNvSpPr/>
              <p:nvPr/>
            </p:nvSpPr>
            <p:spPr>
              <a:xfrm>
                <a:off x="2995965" y="2215584"/>
                <a:ext cx="442020" cy="77357"/>
              </a:xfrm>
              <a:custGeom>
                <a:avLst/>
                <a:gdLst>
                  <a:gd name="connsiteX0" fmla="*/ 29 w 442020"/>
                  <a:gd name="connsiteY0" fmla="*/ -90 h 77357"/>
                  <a:gd name="connsiteX1" fmla="*/ 442049 w 442020"/>
                  <a:gd name="connsiteY1" fmla="*/ -90 h 77357"/>
                  <a:gd name="connsiteX2" fmla="*/ 442049 w 442020"/>
                  <a:gd name="connsiteY2" fmla="*/ 77268 h 77357"/>
                  <a:gd name="connsiteX3" fmla="*/ 29 w 442020"/>
                  <a:gd name="connsiteY3" fmla="*/ 7726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020" h="77357">
                    <a:moveTo>
                      <a:pt x="29" y="-90"/>
                    </a:moveTo>
                    <a:lnTo>
                      <a:pt x="442049" y="-90"/>
                    </a:lnTo>
                    <a:lnTo>
                      <a:pt x="442049" y="77268"/>
                    </a:lnTo>
                    <a:lnTo>
                      <a:pt x="29" y="77268"/>
                    </a:lnTo>
                    <a:close/>
                  </a:path>
                </a:pathLst>
              </a:custGeom>
              <a:grpFill/>
              <a:ln w="1127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xmlns="" id="{26E77D4E-C6CA-400C-A24F-B328F854799D}"/>
                  </a:ext>
                </a:extLst>
              </p:cNvPr>
              <p:cNvSpPr/>
              <p:nvPr/>
            </p:nvSpPr>
            <p:spPr>
              <a:xfrm>
                <a:off x="1198634" y="2327831"/>
                <a:ext cx="913510" cy="77357"/>
              </a:xfrm>
              <a:custGeom>
                <a:avLst/>
                <a:gdLst>
                  <a:gd name="connsiteX0" fmla="*/ -9 w 913510"/>
                  <a:gd name="connsiteY0" fmla="*/ -87 h 77357"/>
                  <a:gd name="connsiteX1" fmla="*/ 913502 w 913510"/>
                  <a:gd name="connsiteY1" fmla="*/ -87 h 77357"/>
                  <a:gd name="connsiteX2" fmla="*/ 913502 w 913510"/>
                  <a:gd name="connsiteY2" fmla="*/ 77270 h 77357"/>
                  <a:gd name="connsiteX3" fmla="*/ -9 w 913510"/>
                  <a:gd name="connsiteY3" fmla="*/ 77270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-9" y="-87"/>
                    </a:moveTo>
                    <a:lnTo>
                      <a:pt x="913502" y="-87"/>
                    </a:lnTo>
                    <a:lnTo>
                      <a:pt x="913502" y="77270"/>
                    </a:lnTo>
                    <a:lnTo>
                      <a:pt x="-9" y="77270"/>
                    </a:lnTo>
                    <a:close/>
                  </a:path>
                </a:pathLst>
              </a:custGeom>
              <a:grpFill/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xmlns="" id="{7DFB1C9A-68D0-495F-B25D-6A85C20BDD13}"/>
                  </a:ext>
                </a:extLst>
              </p:cNvPr>
              <p:cNvSpPr/>
              <p:nvPr/>
            </p:nvSpPr>
            <p:spPr>
              <a:xfrm>
                <a:off x="2147035" y="2327831"/>
                <a:ext cx="263118" cy="77357"/>
              </a:xfrm>
              <a:custGeom>
                <a:avLst/>
                <a:gdLst>
                  <a:gd name="connsiteX0" fmla="*/ 6 w 263118"/>
                  <a:gd name="connsiteY0" fmla="*/ -87 h 77357"/>
                  <a:gd name="connsiteX1" fmla="*/ 263125 w 263118"/>
                  <a:gd name="connsiteY1" fmla="*/ -87 h 77357"/>
                  <a:gd name="connsiteX2" fmla="*/ 263125 w 263118"/>
                  <a:gd name="connsiteY2" fmla="*/ 77270 h 77357"/>
                  <a:gd name="connsiteX3" fmla="*/ 6 w 263118"/>
                  <a:gd name="connsiteY3" fmla="*/ 77270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18" h="77357">
                    <a:moveTo>
                      <a:pt x="6" y="-87"/>
                    </a:moveTo>
                    <a:lnTo>
                      <a:pt x="263125" y="-87"/>
                    </a:lnTo>
                    <a:lnTo>
                      <a:pt x="263125" y="77270"/>
                    </a:lnTo>
                    <a:lnTo>
                      <a:pt x="6" y="77270"/>
                    </a:lnTo>
                    <a:close/>
                  </a:path>
                </a:pathLst>
              </a:custGeom>
              <a:grpFill/>
              <a:ln w="869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xmlns="" id="{A85B6390-52CF-4D82-813B-9A6DDB0A9552}"/>
                  </a:ext>
                </a:extLst>
              </p:cNvPr>
              <p:cNvSpPr/>
              <p:nvPr/>
            </p:nvSpPr>
            <p:spPr>
              <a:xfrm>
                <a:off x="2445043" y="2327831"/>
                <a:ext cx="516030" cy="77357"/>
              </a:xfrm>
              <a:custGeom>
                <a:avLst/>
                <a:gdLst>
                  <a:gd name="connsiteX0" fmla="*/ 16 w 516030"/>
                  <a:gd name="connsiteY0" fmla="*/ -87 h 77357"/>
                  <a:gd name="connsiteX1" fmla="*/ 516047 w 516030"/>
                  <a:gd name="connsiteY1" fmla="*/ -87 h 77357"/>
                  <a:gd name="connsiteX2" fmla="*/ 516047 w 516030"/>
                  <a:gd name="connsiteY2" fmla="*/ 77270 h 77357"/>
                  <a:gd name="connsiteX3" fmla="*/ 16 w 516030"/>
                  <a:gd name="connsiteY3" fmla="*/ 77270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6030" h="77357">
                    <a:moveTo>
                      <a:pt x="16" y="-87"/>
                    </a:moveTo>
                    <a:lnTo>
                      <a:pt x="516047" y="-87"/>
                    </a:lnTo>
                    <a:lnTo>
                      <a:pt x="516047" y="77270"/>
                    </a:lnTo>
                    <a:lnTo>
                      <a:pt x="16" y="77270"/>
                    </a:lnTo>
                    <a:close/>
                  </a:path>
                </a:pathLst>
              </a:custGeom>
              <a:grpFill/>
              <a:ln w="1217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xmlns="" id="{B8A9FDB0-87F5-466B-A61D-D28518ABCA06}"/>
                  </a:ext>
                </a:extLst>
              </p:cNvPr>
              <p:cNvSpPr/>
              <p:nvPr/>
            </p:nvSpPr>
            <p:spPr>
              <a:xfrm>
                <a:off x="2995965" y="2327831"/>
                <a:ext cx="442020" cy="77357"/>
              </a:xfrm>
              <a:custGeom>
                <a:avLst/>
                <a:gdLst>
                  <a:gd name="connsiteX0" fmla="*/ 29 w 442020"/>
                  <a:gd name="connsiteY0" fmla="*/ -87 h 77357"/>
                  <a:gd name="connsiteX1" fmla="*/ 442049 w 442020"/>
                  <a:gd name="connsiteY1" fmla="*/ -87 h 77357"/>
                  <a:gd name="connsiteX2" fmla="*/ 442049 w 442020"/>
                  <a:gd name="connsiteY2" fmla="*/ 77270 h 77357"/>
                  <a:gd name="connsiteX3" fmla="*/ 29 w 442020"/>
                  <a:gd name="connsiteY3" fmla="*/ 77270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020" h="77357">
                    <a:moveTo>
                      <a:pt x="29" y="-87"/>
                    </a:moveTo>
                    <a:lnTo>
                      <a:pt x="442049" y="-87"/>
                    </a:lnTo>
                    <a:lnTo>
                      <a:pt x="442049" y="77270"/>
                    </a:lnTo>
                    <a:lnTo>
                      <a:pt x="29" y="77270"/>
                    </a:lnTo>
                    <a:close/>
                  </a:path>
                </a:pathLst>
              </a:custGeom>
              <a:grpFill/>
              <a:ln w="1127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xmlns="" id="{F531170A-F968-4BF8-9219-50C7AF57CF0A}"/>
                  </a:ext>
                </a:extLst>
              </p:cNvPr>
              <p:cNvSpPr/>
              <p:nvPr/>
            </p:nvSpPr>
            <p:spPr>
              <a:xfrm>
                <a:off x="1198634" y="2440079"/>
                <a:ext cx="913510" cy="77357"/>
              </a:xfrm>
              <a:custGeom>
                <a:avLst/>
                <a:gdLst>
                  <a:gd name="connsiteX0" fmla="*/ -9 w 913510"/>
                  <a:gd name="connsiteY0" fmla="*/ -85 h 77357"/>
                  <a:gd name="connsiteX1" fmla="*/ 913502 w 913510"/>
                  <a:gd name="connsiteY1" fmla="*/ -85 h 77357"/>
                  <a:gd name="connsiteX2" fmla="*/ 913502 w 913510"/>
                  <a:gd name="connsiteY2" fmla="*/ 77273 h 77357"/>
                  <a:gd name="connsiteX3" fmla="*/ -9 w 913510"/>
                  <a:gd name="connsiteY3" fmla="*/ 77273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-9" y="-85"/>
                    </a:moveTo>
                    <a:lnTo>
                      <a:pt x="913502" y="-85"/>
                    </a:lnTo>
                    <a:lnTo>
                      <a:pt x="913502" y="77273"/>
                    </a:lnTo>
                    <a:lnTo>
                      <a:pt x="-9" y="77273"/>
                    </a:lnTo>
                    <a:close/>
                  </a:path>
                </a:pathLst>
              </a:custGeom>
              <a:grpFill/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xmlns="" id="{9C6D5CDA-F4BF-4DBB-B6BE-AB0D8DE0A8D8}"/>
                  </a:ext>
                </a:extLst>
              </p:cNvPr>
              <p:cNvSpPr/>
              <p:nvPr/>
            </p:nvSpPr>
            <p:spPr>
              <a:xfrm>
                <a:off x="2147035" y="2440079"/>
                <a:ext cx="263118" cy="77357"/>
              </a:xfrm>
              <a:custGeom>
                <a:avLst/>
                <a:gdLst>
                  <a:gd name="connsiteX0" fmla="*/ 6 w 263118"/>
                  <a:gd name="connsiteY0" fmla="*/ -85 h 77357"/>
                  <a:gd name="connsiteX1" fmla="*/ 263125 w 263118"/>
                  <a:gd name="connsiteY1" fmla="*/ -85 h 77357"/>
                  <a:gd name="connsiteX2" fmla="*/ 263125 w 263118"/>
                  <a:gd name="connsiteY2" fmla="*/ 77273 h 77357"/>
                  <a:gd name="connsiteX3" fmla="*/ 6 w 263118"/>
                  <a:gd name="connsiteY3" fmla="*/ 77273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18" h="77357">
                    <a:moveTo>
                      <a:pt x="6" y="-85"/>
                    </a:moveTo>
                    <a:lnTo>
                      <a:pt x="263125" y="-85"/>
                    </a:lnTo>
                    <a:lnTo>
                      <a:pt x="263125" y="77273"/>
                    </a:lnTo>
                    <a:lnTo>
                      <a:pt x="6" y="77273"/>
                    </a:lnTo>
                    <a:close/>
                  </a:path>
                </a:pathLst>
              </a:custGeom>
              <a:grpFill/>
              <a:ln w="869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xmlns="" id="{7B8F5CDC-FA02-4C55-A491-DA8A03EDEEB6}"/>
                  </a:ext>
                </a:extLst>
              </p:cNvPr>
              <p:cNvSpPr/>
              <p:nvPr/>
            </p:nvSpPr>
            <p:spPr>
              <a:xfrm>
                <a:off x="2445043" y="2440079"/>
                <a:ext cx="516030" cy="77357"/>
              </a:xfrm>
              <a:custGeom>
                <a:avLst/>
                <a:gdLst>
                  <a:gd name="connsiteX0" fmla="*/ 16 w 516030"/>
                  <a:gd name="connsiteY0" fmla="*/ -85 h 77357"/>
                  <a:gd name="connsiteX1" fmla="*/ 516047 w 516030"/>
                  <a:gd name="connsiteY1" fmla="*/ -85 h 77357"/>
                  <a:gd name="connsiteX2" fmla="*/ 516047 w 516030"/>
                  <a:gd name="connsiteY2" fmla="*/ 77273 h 77357"/>
                  <a:gd name="connsiteX3" fmla="*/ 16 w 516030"/>
                  <a:gd name="connsiteY3" fmla="*/ 77273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6030" h="77357">
                    <a:moveTo>
                      <a:pt x="16" y="-85"/>
                    </a:moveTo>
                    <a:lnTo>
                      <a:pt x="516047" y="-85"/>
                    </a:lnTo>
                    <a:lnTo>
                      <a:pt x="516047" y="77273"/>
                    </a:lnTo>
                    <a:lnTo>
                      <a:pt x="16" y="77273"/>
                    </a:lnTo>
                    <a:close/>
                  </a:path>
                </a:pathLst>
              </a:custGeom>
              <a:grpFill/>
              <a:ln w="1217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xmlns="" id="{B0F27B8B-458B-4B43-AA1F-7013651F11BF}"/>
                  </a:ext>
                </a:extLst>
              </p:cNvPr>
              <p:cNvSpPr/>
              <p:nvPr/>
            </p:nvSpPr>
            <p:spPr>
              <a:xfrm>
                <a:off x="2995965" y="2440079"/>
                <a:ext cx="442020" cy="77357"/>
              </a:xfrm>
              <a:custGeom>
                <a:avLst/>
                <a:gdLst>
                  <a:gd name="connsiteX0" fmla="*/ 29 w 442020"/>
                  <a:gd name="connsiteY0" fmla="*/ -85 h 77357"/>
                  <a:gd name="connsiteX1" fmla="*/ 442049 w 442020"/>
                  <a:gd name="connsiteY1" fmla="*/ -85 h 77357"/>
                  <a:gd name="connsiteX2" fmla="*/ 442049 w 442020"/>
                  <a:gd name="connsiteY2" fmla="*/ 77273 h 77357"/>
                  <a:gd name="connsiteX3" fmla="*/ 29 w 442020"/>
                  <a:gd name="connsiteY3" fmla="*/ 77273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020" h="77357">
                    <a:moveTo>
                      <a:pt x="29" y="-85"/>
                    </a:moveTo>
                    <a:lnTo>
                      <a:pt x="442049" y="-85"/>
                    </a:lnTo>
                    <a:lnTo>
                      <a:pt x="442049" y="77273"/>
                    </a:lnTo>
                    <a:lnTo>
                      <a:pt x="29" y="77273"/>
                    </a:lnTo>
                    <a:close/>
                  </a:path>
                </a:pathLst>
              </a:custGeom>
              <a:grpFill/>
              <a:ln w="1127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xmlns="" id="{3D7E9947-9E94-4E5E-B4BD-BF596890D98E}"/>
                  </a:ext>
                </a:extLst>
              </p:cNvPr>
              <p:cNvSpPr/>
              <p:nvPr/>
            </p:nvSpPr>
            <p:spPr>
              <a:xfrm>
                <a:off x="1198634" y="2552326"/>
                <a:ext cx="913510" cy="77357"/>
              </a:xfrm>
              <a:custGeom>
                <a:avLst/>
                <a:gdLst>
                  <a:gd name="connsiteX0" fmla="*/ -9 w 913510"/>
                  <a:gd name="connsiteY0" fmla="*/ -82 h 77357"/>
                  <a:gd name="connsiteX1" fmla="*/ 913502 w 913510"/>
                  <a:gd name="connsiteY1" fmla="*/ -82 h 77357"/>
                  <a:gd name="connsiteX2" fmla="*/ 913502 w 913510"/>
                  <a:gd name="connsiteY2" fmla="*/ 77276 h 77357"/>
                  <a:gd name="connsiteX3" fmla="*/ -9 w 913510"/>
                  <a:gd name="connsiteY3" fmla="*/ 77276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-9" y="-82"/>
                    </a:moveTo>
                    <a:lnTo>
                      <a:pt x="913502" y="-82"/>
                    </a:lnTo>
                    <a:lnTo>
                      <a:pt x="913502" y="77276"/>
                    </a:lnTo>
                    <a:lnTo>
                      <a:pt x="-9" y="77276"/>
                    </a:lnTo>
                    <a:close/>
                  </a:path>
                </a:pathLst>
              </a:custGeom>
              <a:grpFill/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xmlns="" id="{DFD730EB-69DD-47CC-9743-0DB3E16B441B}"/>
                  </a:ext>
                </a:extLst>
              </p:cNvPr>
              <p:cNvSpPr/>
              <p:nvPr/>
            </p:nvSpPr>
            <p:spPr>
              <a:xfrm>
                <a:off x="2147035" y="2552326"/>
                <a:ext cx="263118" cy="77357"/>
              </a:xfrm>
              <a:custGeom>
                <a:avLst/>
                <a:gdLst>
                  <a:gd name="connsiteX0" fmla="*/ 6 w 263118"/>
                  <a:gd name="connsiteY0" fmla="*/ -82 h 77357"/>
                  <a:gd name="connsiteX1" fmla="*/ 263125 w 263118"/>
                  <a:gd name="connsiteY1" fmla="*/ -82 h 77357"/>
                  <a:gd name="connsiteX2" fmla="*/ 263125 w 263118"/>
                  <a:gd name="connsiteY2" fmla="*/ 77276 h 77357"/>
                  <a:gd name="connsiteX3" fmla="*/ 6 w 263118"/>
                  <a:gd name="connsiteY3" fmla="*/ 77276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18" h="77357">
                    <a:moveTo>
                      <a:pt x="6" y="-82"/>
                    </a:moveTo>
                    <a:lnTo>
                      <a:pt x="263125" y="-82"/>
                    </a:lnTo>
                    <a:lnTo>
                      <a:pt x="263125" y="77276"/>
                    </a:lnTo>
                    <a:lnTo>
                      <a:pt x="6" y="77276"/>
                    </a:lnTo>
                    <a:close/>
                  </a:path>
                </a:pathLst>
              </a:custGeom>
              <a:grpFill/>
              <a:ln w="869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xmlns="" id="{952C70F7-E872-4F70-B473-A6248D0EAE13}"/>
                  </a:ext>
                </a:extLst>
              </p:cNvPr>
              <p:cNvSpPr/>
              <p:nvPr/>
            </p:nvSpPr>
            <p:spPr>
              <a:xfrm>
                <a:off x="2445043" y="2552326"/>
                <a:ext cx="516030" cy="77357"/>
              </a:xfrm>
              <a:custGeom>
                <a:avLst/>
                <a:gdLst>
                  <a:gd name="connsiteX0" fmla="*/ 16 w 516030"/>
                  <a:gd name="connsiteY0" fmla="*/ -82 h 77357"/>
                  <a:gd name="connsiteX1" fmla="*/ 516047 w 516030"/>
                  <a:gd name="connsiteY1" fmla="*/ -82 h 77357"/>
                  <a:gd name="connsiteX2" fmla="*/ 516047 w 516030"/>
                  <a:gd name="connsiteY2" fmla="*/ 77276 h 77357"/>
                  <a:gd name="connsiteX3" fmla="*/ 16 w 516030"/>
                  <a:gd name="connsiteY3" fmla="*/ 77276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6030" h="77357">
                    <a:moveTo>
                      <a:pt x="16" y="-82"/>
                    </a:moveTo>
                    <a:lnTo>
                      <a:pt x="516047" y="-82"/>
                    </a:lnTo>
                    <a:lnTo>
                      <a:pt x="516047" y="77276"/>
                    </a:lnTo>
                    <a:lnTo>
                      <a:pt x="16" y="77276"/>
                    </a:lnTo>
                    <a:close/>
                  </a:path>
                </a:pathLst>
              </a:custGeom>
              <a:grpFill/>
              <a:ln w="1217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xmlns="" id="{39FC3A93-DE50-466B-9011-9A278112B20A}"/>
                  </a:ext>
                </a:extLst>
              </p:cNvPr>
              <p:cNvSpPr/>
              <p:nvPr/>
            </p:nvSpPr>
            <p:spPr>
              <a:xfrm>
                <a:off x="2995965" y="2552326"/>
                <a:ext cx="442020" cy="77357"/>
              </a:xfrm>
              <a:custGeom>
                <a:avLst/>
                <a:gdLst>
                  <a:gd name="connsiteX0" fmla="*/ 29 w 442020"/>
                  <a:gd name="connsiteY0" fmla="*/ -82 h 77357"/>
                  <a:gd name="connsiteX1" fmla="*/ 442049 w 442020"/>
                  <a:gd name="connsiteY1" fmla="*/ -82 h 77357"/>
                  <a:gd name="connsiteX2" fmla="*/ 442049 w 442020"/>
                  <a:gd name="connsiteY2" fmla="*/ 77276 h 77357"/>
                  <a:gd name="connsiteX3" fmla="*/ 29 w 442020"/>
                  <a:gd name="connsiteY3" fmla="*/ 77276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020" h="77357">
                    <a:moveTo>
                      <a:pt x="29" y="-82"/>
                    </a:moveTo>
                    <a:lnTo>
                      <a:pt x="442049" y="-82"/>
                    </a:lnTo>
                    <a:lnTo>
                      <a:pt x="442049" y="77276"/>
                    </a:lnTo>
                    <a:lnTo>
                      <a:pt x="29" y="77276"/>
                    </a:lnTo>
                    <a:close/>
                  </a:path>
                </a:pathLst>
              </a:custGeom>
              <a:grpFill/>
              <a:ln w="1127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xmlns="" id="{221C7642-5E8B-49D2-AAC1-8DF0EAED3F4F}"/>
                  </a:ext>
                </a:extLst>
              </p:cNvPr>
              <p:cNvSpPr/>
              <p:nvPr/>
            </p:nvSpPr>
            <p:spPr>
              <a:xfrm>
                <a:off x="1198634" y="2664574"/>
                <a:ext cx="913510" cy="77357"/>
              </a:xfrm>
              <a:custGeom>
                <a:avLst/>
                <a:gdLst>
                  <a:gd name="connsiteX0" fmla="*/ -9 w 913510"/>
                  <a:gd name="connsiteY0" fmla="*/ -79 h 77357"/>
                  <a:gd name="connsiteX1" fmla="*/ 913502 w 913510"/>
                  <a:gd name="connsiteY1" fmla="*/ -79 h 77357"/>
                  <a:gd name="connsiteX2" fmla="*/ 913502 w 913510"/>
                  <a:gd name="connsiteY2" fmla="*/ 77278 h 77357"/>
                  <a:gd name="connsiteX3" fmla="*/ -9 w 913510"/>
                  <a:gd name="connsiteY3" fmla="*/ 7727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-9" y="-79"/>
                    </a:moveTo>
                    <a:lnTo>
                      <a:pt x="913502" y="-79"/>
                    </a:lnTo>
                    <a:lnTo>
                      <a:pt x="913502" y="77278"/>
                    </a:lnTo>
                    <a:lnTo>
                      <a:pt x="-9" y="77278"/>
                    </a:lnTo>
                    <a:close/>
                  </a:path>
                </a:pathLst>
              </a:custGeom>
              <a:grpFill/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xmlns="" id="{D3B5F313-457F-465A-9515-79FA7C39DB90}"/>
                  </a:ext>
                </a:extLst>
              </p:cNvPr>
              <p:cNvSpPr/>
              <p:nvPr/>
            </p:nvSpPr>
            <p:spPr>
              <a:xfrm>
                <a:off x="2147035" y="2664574"/>
                <a:ext cx="263118" cy="77357"/>
              </a:xfrm>
              <a:custGeom>
                <a:avLst/>
                <a:gdLst>
                  <a:gd name="connsiteX0" fmla="*/ 6 w 263118"/>
                  <a:gd name="connsiteY0" fmla="*/ -79 h 77357"/>
                  <a:gd name="connsiteX1" fmla="*/ 263125 w 263118"/>
                  <a:gd name="connsiteY1" fmla="*/ -79 h 77357"/>
                  <a:gd name="connsiteX2" fmla="*/ 263125 w 263118"/>
                  <a:gd name="connsiteY2" fmla="*/ 77278 h 77357"/>
                  <a:gd name="connsiteX3" fmla="*/ 6 w 263118"/>
                  <a:gd name="connsiteY3" fmla="*/ 7727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18" h="77357">
                    <a:moveTo>
                      <a:pt x="6" y="-79"/>
                    </a:moveTo>
                    <a:lnTo>
                      <a:pt x="263125" y="-79"/>
                    </a:lnTo>
                    <a:lnTo>
                      <a:pt x="263125" y="77278"/>
                    </a:lnTo>
                    <a:lnTo>
                      <a:pt x="6" y="77278"/>
                    </a:lnTo>
                    <a:close/>
                  </a:path>
                </a:pathLst>
              </a:custGeom>
              <a:grpFill/>
              <a:ln w="869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xmlns="" id="{23086CAA-39CA-46B3-8019-94B53E658521}"/>
                  </a:ext>
                </a:extLst>
              </p:cNvPr>
              <p:cNvSpPr/>
              <p:nvPr/>
            </p:nvSpPr>
            <p:spPr>
              <a:xfrm>
                <a:off x="2445043" y="2664574"/>
                <a:ext cx="516030" cy="77357"/>
              </a:xfrm>
              <a:custGeom>
                <a:avLst/>
                <a:gdLst>
                  <a:gd name="connsiteX0" fmla="*/ 16 w 516030"/>
                  <a:gd name="connsiteY0" fmla="*/ -79 h 77357"/>
                  <a:gd name="connsiteX1" fmla="*/ 516047 w 516030"/>
                  <a:gd name="connsiteY1" fmla="*/ -79 h 77357"/>
                  <a:gd name="connsiteX2" fmla="*/ 516047 w 516030"/>
                  <a:gd name="connsiteY2" fmla="*/ 77278 h 77357"/>
                  <a:gd name="connsiteX3" fmla="*/ 16 w 516030"/>
                  <a:gd name="connsiteY3" fmla="*/ 7727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6030" h="77357">
                    <a:moveTo>
                      <a:pt x="16" y="-79"/>
                    </a:moveTo>
                    <a:lnTo>
                      <a:pt x="516047" y="-79"/>
                    </a:lnTo>
                    <a:lnTo>
                      <a:pt x="516047" y="77278"/>
                    </a:lnTo>
                    <a:lnTo>
                      <a:pt x="16" y="77278"/>
                    </a:lnTo>
                    <a:close/>
                  </a:path>
                </a:pathLst>
              </a:custGeom>
              <a:grpFill/>
              <a:ln w="1217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xmlns="" id="{C74BA02D-5CB2-4553-98FC-FE63AFB60D32}"/>
                  </a:ext>
                </a:extLst>
              </p:cNvPr>
              <p:cNvSpPr/>
              <p:nvPr/>
            </p:nvSpPr>
            <p:spPr>
              <a:xfrm>
                <a:off x="2995965" y="2664574"/>
                <a:ext cx="442020" cy="77357"/>
              </a:xfrm>
              <a:custGeom>
                <a:avLst/>
                <a:gdLst>
                  <a:gd name="connsiteX0" fmla="*/ 29 w 442020"/>
                  <a:gd name="connsiteY0" fmla="*/ -79 h 77357"/>
                  <a:gd name="connsiteX1" fmla="*/ 442049 w 442020"/>
                  <a:gd name="connsiteY1" fmla="*/ -79 h 77357"/>
                  <a:gd name="connsiteX2" fmla="*/ 442049 w 442020"/>
                  <a:gd name="connsiteY2" fmla="*/ 77278 h 77357"/>
                  <a:gd name="connsiteX3" fmla="*/ 29 w 442020"/>
                  <a:gd name="connsiteY3" fmla="*/ 7727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020" h="77357">
                    <a:moveTo>
                      <a:pt x="29" y="-79"/>
                    </a:moveTo>
                    <a:lnTo>
                      <a:pt x="442049" y="-79"/>
                    </a:lnTo>
                    <a:lnTo>
                      <a:pt x="442049" y="77278"/>
                    </a:lnTo>
                    <a:lnTo>
                      <a:pt x="29" y="77278"/>
                    </a:lnTo>
                    <a:close/>
                  </a:path>
                </a:pathLst>
              </a:custGeom>
              <a:grpFill/>
              <a:ln w="1127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DC5A2CC2-E512-4182-A7E8-86EA3BA6D638}"/>
                </a:ext>
              </a:extLst>
            </p:cNvPr>
            <p:cNvSpPr/>
            <p:nvPr/>
          </p:nvSpPr>
          <p:spPr>
            <a:xfrm>
              <a:off x="1054460" y="3379192"/>
              <a:ext cx="2268065" cy="439362"/>
            </a:xfrm>
            <a:custGeom>
              <a:avLst/>
              <a:gdLst>
                <a:gd name="connsiteX0" fmla="*/ 2718016 w 2718079"/>
                <a:gd name="connsiteY0" fmla="*/ 439266 h 439362"/>
                <a:gd name="connsiteX1" fmla="*/ 2419116 w 2718079"/>
                <a:gd name="connsiteY1" fmla="*/ 89946 h 439362"/>
                <a:gd name="connsiteX2" fmla="*/ 2354120 w 2718079"/>
                <a:gd name="connsiteY2" fmla="*/ 110007 h 439362"/>
                <a:gd name="connsiteX3" fmla="*/ 2211661 w 2718079"/>
                <a:gd name="connsiteY3" fmla="*/ 102401 h 439362"/>
                <a:gd name="connsiteX4" fmla="*/ 2099786 w 2718079"/>
                <a:gd name="connsiteY4" fmla="*/ -97 h 439362"/>
                <a:gd name="connsiteX5" fmla="*/ -64 w 2718079"/>
                <a:gd name="connsiteY5" fmla="*/ 439266 h 43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18079" h="439362">
                  <a:moveTo>
                    <a:pt x="2718016" y="439266"/>
                  </a:moveTo>
                  <a:lnTo>
                    <a:pt x="2419116" y="89946"/>
                  </a:lnTo>
                  <a:lnTo>
                    <a:pt x="2354120" y="110007"/>
                  </a:lnTo>
                  <a:lnTo>
                    <a:pt x="2211661" y="102401"/>
                  </a:lnTo>
                  <a:lnTo>
                    <a:pt x="2099786" y="-97"/>
                  </a:lnTo>
                  <a:lnTo>
                    <a:pt x="-64" y="439266"/>
                  </a:lnTo>
                </a:path>
              </a:pathLst>
            </a:custGeom>
            <a:solidFill>
              <a:srgbClr val="B3B3B3">
                <a:alpha val="20000"/>
              </a:srgbClr>
            </a:solidFill>
            <a:ln w="5762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72BAF414-1F83-4345-B95D-6DC6F3E7730E}"/>
                </a:ext>
              </a:extLst>
            </p:cNvPr>
            <p:cNvSpPr/>
            <p:nvPr/>
          </p:nvSpPr>
          <p:spPr>
            <a:xfrm>
              <a:off x="2715106" y="3032315"/>
              <a:ext cx="723769" cy="613900"/>
            </a:xfrm>
            <a:custGeom>
              <a:avLst/>
              <a:gdLst>
                <a:gd name="connsiteX0" fmla="*/ 412571 w 723769"/>
                <a:gd name="connsiteY0" fmla="*/ 364569 h 613900"/>
                <a:gd name="connsiteX1" fmla="*/ 364602 w 723769"/>
                <a:gd name="connsiteY1" fmla="*/ 44708 h 613900"/>
                <a:gd name="connsiteX2" fmla="*/ 44740 w 723769"/>
                <a:gd name="connsiteY2" fmla="*/ 92677 h 613900"/>
                <a:gd name="connsiteX3" fmla="*/ 92710 w 723769"/>
                <a:gd name="connsiteY3" fmla="*/ 412538 h 613900"/>
                <a:gd name="connsiteX4" fmla="*/ 410026 w 723769"/>
                <a:gd name="connsiteY4" fmla="*/ 367946 h 613900"/>
                <a:gd name="connsiteX5" fmla="*/ 697036 w 723769"/>
                <a:gd name="connsiteY5" fmla="*/ 584223 h 613900"/>
                <a:gd name="connsiteX6" fmla="*/ 537993 w 723769"/>
                <a:gd name="connsiteY6" fmla="*/ 429965 h 613900"/>
                <a:gd name="connsiteX7" fmla="*/ 723705 w 723769"/>
                <a:gd name="connsiteY7" fmla="*/ 569909 h 613900"/>
                <a:gd name="connsiteX8" fmla="*/ 690627 w 723769"/>
                <a:gd name="connsiteY8" fmla="*/ 613804 h 613900"/>
                <a:gd name="connsiteX9" fmla="*/ 504915 w 723769"/>
                <a:gd name="connsiteY9" fmla="*/ 473860 h 61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769" h="613900">
                  <a:moveTo>
                    <a:pt x="412571" y="364569"/>
                  </a:moveTo>
                  <a:cubicBezTo>
                    <a:pt x="487652" y="262996"/>
                    <a:pt x="466175" y="119789"/>
                    <a:pt x="364602" y="44708"/>
                  </a:cubicBezTo>
                  <a:cubicBezTo>
                    <a:pt x="263028" y="-30373"/>
                    <a:pt x="119821" y="-8896"/>
                    <a:pt x="44740" y="92677"/>
                  </a:cubicBezTo>
                  <a:cubicBezTo>
                    <a:pt x="-30340" y="194251"/>
                    <a:pt x="-8864" y="337457"/>
                    <a:pt x="92710" y="412538"/>
                  </a:cubicBezTo>
                  <a:cubicBezTo>
                    <a:pt x="192958" y="486640"/>
                    <a:pt x="334084" y="466807"/>
                    <a:pt x="410026" y="367946"/>
                  </a:cubicBezTo>
                  <a:lnTo>
                    <a:pt x="697036" y="584223"/>
                  </a:lnTo>
                  <a:moveTo>
                    <a:pt x="537993" y="429965"/>
                  </a:moveTo>
                  <a:lnTo>
                    <a:pt x="723705" y="569909"/>
                  </a:lnTo>
                  <a:lnTo>
                    <a:pt x="690627" y="613804"/>
                  </a:lnTo>
                  <a:lnTo>
                    <a:pt x="504915" y="473860"/>
                  </a:lnTo>
                </a:path>
              </a:pathLst>
            </a:custGeom>
            <a:noFill/>
            <a:ln w="53809" cap="rnd">
              <a:solidFill>
                <a:schemeClr val="tx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grpSp>
          <p:nvGrpSpPr>
            <p:cNvPr id="114" name="Graphic 83">
              <a:extLst>
                <a:ext uri="{FF2B5EF4-FFF2-40B4-BE49-F238E27FC236}">
                  <a16:creationId xmlns:a16="http://schemas.microsoft.com/office/drawing/2014/main" xmlns="" id="{2DBDEC33-16A1-48CB-A692-46E6923A5575}"/>
                </a:ext>
              </a:extLst>
            </p:cNvPr>
            <p:cNvGrpSpPr/>
            <p:nvPr/>
          </p:nvGrpSpPr>
          <p:grpSpPr>
            <a:xfrm>
              <a:off x="4040716" y="3803090"/>
              <a:ext cx="2294488" cy="238527"/>
              <a:chOff x="4633495" y="3058959"/>
              <a:chExt cx="2801767" cy="238527"/>
            </a:xfrm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xmlns="" id="{E71732D0-4AD3-4E6F-8D25-3BB4484D3750}"/>
                  </a:ext>
                </a:extLst>
              </p:cNvPr>
              <p:cNvSpPr/>
              <p:nvPr/>
            </p:nvSpPr>
            <p:spPr>
              <a:xfrm>
                <a:off x="4680030" y="3074424"/>
                <a:ext cx="1941236" cy="223023"/>
              </a:xfrm>
              <a:custGeom>
                <a:avLst/>
                <a:gdLst>
                  <a:gd name="connsiteX0" fmla="*/ 50 w 1941236"/>
                  <a:gd name="connsiteY0" fmla="*/ -114 h 223023"/>
                  <a:gd name="connsiteX1" fmla="*/ 1941286 w 1941236"/>
                  <a:gd name="connsiteY1" fmla="*/ -114 h 223023"/>
                  <a:gd name="connsiteX2" fmla="*/ 1941286 w 1941236"/>
                  <a:gd name="connsiteY2" fmla="*/ 222909 h 223023"/>
                  <a:gd name="connsiteX3" fmla="*/ 50 w 1941236"/>
                  <a:gd name="connsiteY3" fmla="*/ 222909 h 223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1236" h="223023">
                    <a:moveTo>
                      <a:pt x="50" y="-114"/>
                    </a:moveTo>
                    <a:lnTo>
                      <a:pt x="1941286" y="-114"/>
                    </a:lnTo>
                    <a:lnTo>
                      <a:pt x="1941286" y="222909"/>
                    </a:lnTo>
                    <a:lnTo>
                      <a:pt x="50" y="222909"/>
                    </a:lnTo>
                    <a:close/>
                  </a:path>
                </a:pathLst>
              </a:custGeom>
              <a:solidFill>
                <a:srgbClr val="FFFFFF"/>
              </a:solidFill>
              <a:ln w="737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xmlns="" id="{CB939EBE-31A4-47E5-9E03-24E6A8D75F14}"/>
                  </a:ext>
                </a:extLst>
              </p:cNvPr>
              <p:cNvSpPr txBox="1"/>
              <p:nvPr/>
            </p:nvSpPr>
            <p:spPr>
              <a:xfrm>
                <a:off x="4633495" y="3058959"/>
                <a:ext cx="891591" cy="238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AU" sz="950" spc="0" baseline="0" dirty="0">
                    <a:solidFill>
                      <a:srgbClr val="21353A"/>
                    </a:solidFill>
                    <a:cs typeface="Arial"/>
                    <a:sym typeface="Arial"/>
                    <a:rtl val="0"/>
                  </a:rPr>
                  <a:t>Maria Santos</a:t>
                </a: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xmlns="" id="{18942F91-A417-4B1D-AA10-CFB0D0B294D5}"/>
                  </a:ext>
                </a:extLst>
              </p:cNvPr>
              <p:cNvSpPr/>
              <p:nvPr/>
            </p:nvSpPr>
            <p:spPr>
              <a:xfrm>
                <a:off x="6664518" y="3074424"/>
                <a:ext cx="445090" cy="223023"/>
              </a:xfrm>
              <a:custGeom>
                <a:avLst/>
                <a:gdLst>
                  <a:gd name="connsiteX0" fmla="*/ 50 w 445090"/>
                  <a:gd name="connsiteY0" fmla="*/ -114 h 223023"/>
                  <a:gd name="connsiteX1" fmla="*/ 445140 w 445090"/>
                  <a:gd name="connsiteY1" fmla="*/ -114 h 223023"/>
                  <a:gd name="connsiteX2" fmla="*/ 445140 w 445090"/>
                  <a:gd name="connsiteY2" fmla="*/ 222909 h 223023"/>
                  <a:gd name="connsiteX3" fmla="*/ 50 w 445090"/>
                  <a:gd name="connsiteY3" fmla="*/ 222909 h 223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5090" h="223023">
                    <a:moveTo>
                      <a:pt x="50" y="-114"/>
                    </a:moveTo>
                    <a:lnTo>
                      <a:pt x="445140" y="-114"/>
                    </a:lnTo>
                    <a:lnTo>
                      <a:pt x="445140" y="222909"/>
                    </a:lnTo>
                    <a:lnTo>
                      <a:pt x="50" y="222909"/>
                    </a:lnTo>
                    <a:close/>
                  </a:path>
                </a:pathLst>
              </a:custGeom>
              <a:solidFill>
                <a:srgbClr val="FFFFFF"/>
              </a:solidFill>
              <a:ln w="3530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xmlns="" id="{6B26FCE2-B899-4E44-8FE8-40EA450EF952}"/>
                  </a:ext>
                </a:extLst>
              </p:cNvPr>
              <p:cNvSpPr txBox="1"/>
              <p:nvPr/>
            </p:nvSpPr>
            <p:spPr>
              <a:xfrm>
                <a:off x="6070066" y="3058959"/>
                <a:ext cx="964546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950" dirty="0">
                    <a:solidFill>
                      <a:srgbClr val="21353A"/>
                    </a:solidFill>
                    <a:cs typeface="Arial"/>
                    <a:sym typeface="Arial"/>
                    <a:rtl val="0"/>
                  </a:rPr>
                  <a:t>Santa Ana</a:t>
                </a:r>
                <a:endParaRPr lang="en-AU" sz="950" spc="0" baseline="0" dirty="0">
                  <a:solidFill>
                    <a:srgbClr val="21353A"/>
                  </a:solidFill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xmlns="" id="{9D05A39C-2A2D-461A-AA65-D428BABEEDAA}"/>
                  </a:ext>
                </a:extLst>
              </p:cNvPr>
              <p:cNvSpPr/>
              <p:nvPr/>
            </p:nvSpPr>
            <p:spPr>
              <a:xfrm>
                <a:off x="7152861" y="3074424"/>
                <a:ext cx="245249" cy="223023"/>
              </a:xfrm>
              <a:custGeom>
                <a:avLst/>
                <a:gdLst>
                  <a:gd name="connsiteX0" fmla="*/ 50 w 245249"/>
                  <a:gd name="connsiteY0" fmla="*/ -114 h 223023"/>
                  <a:gd name="connsiteX1" fmla="*/ 245299 w 245249"/>
                  <a:gd name="connsiteY1" fmla="*/ -114 h 223023"/>
                  <a:gd name="connsiteX2" fmla="*/ 245299 w 245249"/>
                  <a:gd name="connsiteY2" fmla="*/ 222909 h 223023"/>
                  <a:gd name="connsiteX3" fmla="*/ 50 w 245249"/>
                  <a:gd name="connsiteY3" fmla="*/ 222909 h 223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249" h="223023">
                    <a:moveTo>
                      <a:pt x="50" y="-114"/>
                    </a:moveTo>
                    <a:lnTo>
                      <a:pt x="245299" y="-114"/>
                    </a:lnTo>
                    <a:lnTo>
                      <a:pt x="245299" y="222909"/>
                    </a:lnTo>
                    <a:lnTo>
                      <a:pt x="50" y="222909"/>
                    </a:lnTo>
                    <a:close/>
                  </a:path>
                </a:pathLst>
              </a:custGeom>
              <a:solidFill>
                <a:srgbClr val="FFFFFF"/>
              </a:solidFill>
              <a:ln w="2620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xmlns="" id="{E4CCC90B-E1B8-4F61-B420-3A98C1CD0EC4}"/>
                  </a:ext>
                </a:extLst>
              </p:cNvPr>
              <p:cNvSpPr txBox="1"/>
              <p:nvPr/>
            </p:nvSpPr>
            <p:spPr>
              <a:xfrm>
                <a:off x="6991936" y="3058959"/>
                <a:ext cx="443326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AU" sz="950" spc="0" baseline="0" dirty="0">
                    <a:solidFill>
                      <a:srgbClr val="21353A"/>
                    </a:solidFill>
                    <a:cs typeface="Arial"/>
                    <a:sym typeface="Arial"/>
                    <a:rtl val="0"/>
                  </a:rPr>
                  <a:t>· · ·</a:t>
                </a:r>
              </a:p>
            </p:txBody>
          </p:sp>
        </p:grpSp>
        <p:grpSp>
          <p:nvGrpSpPr>
            <p:cNvPr id="121" name="Graphic 83">
              <a:extLst>
                <a:ext uri="{FF2B5EF4-FFF2-40B4-BE49-F238E27FC236}">
                  <a16:creationId xmlns:a16="http://schemas.microsoft.com/office/drawing/2014/main" xmlns="" id="{2DBDEC33-16A1-48CB-A692-46E6923A5575}"/>
                </a:ext>
              </a:extLst>
            </p:cNvPr>
            <p:cNvGrpSpPr/>
            <p:nvPr/>
          </p:nvGrpSpPr>
          <p:grpSpPr>
            <a:xfrm>
              <a:off x="1007926" y="3803090"/>
              <a:ext cx="2314599" cy="238527"/>
              <a:chOff x="1007926" y="3058959"/>
              <a:chExt cx="2801767" cy="238527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xmlns="" id="{69FA027F-EA8A-40AD-9C5A-BAB3881BC680}"/>
                  </a:ext>
                </a:extLst>
              </p:cNvPr>
              <p:cNvSpPr/>
              <p:nvPr/>
            </p:nvSpPr>
            <p:spPr>
              <a:xfrm>
                <a:off x="1054460" y="3074424"/>
                <a:ext cx="1941236" cy="223023"/>
              </a:xfrm>
              <a:custGeom>
                <a:avLst/>
                <a:gdLst>
                  <a:gd name="connsiteX0" fmla="*/ -38 w 1941236"/>
                  <a:gd name="connsiteY0" fmla="*/ -114 h 223023"/>
                  <a:gd name="connsiteX1" fmla="*/ 1941198 w 1941236"/>
                  <a:gd name="connsiteY1" fmla="*/ -114 h 223023"/>
                  <a:gd name="connsiteX2" fmla="*/ 1941198 w 1941236"/>
                  <a:gd name="connsiteY2" fmla="*/ 222909 h 223023"/>
                  <a:gd name="connsiteX3" fmla="*/ -38 w 1941236"/>
                  <a:gd name="connsiteY3" fmla="*/ 222909 h 223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41236" h="223023">
                    <a:moveTo>
                      <a:pt x="-38" y="-114"/>
                    </a:moveTo>
                    <a:lnTo>
                      <a:pt x="1941198" y="-114"/>
                    </a:lnTo>
                    <a:lnTo>
                      <a:pt x="1941198" y="222909"/>
                    </a:lnTo>
                    <a:lnTo>
                      <a:pt x="-38" y="222909"/>
                    </a:lnTo>
                    <a:close/>
                  </a:path>
                </a:pathLst>
              </a:custGeom>
              <a:solidFill>
                <a:srgbClr val="FFFFFF"/>
              </a:solidFill>
              <a:ln w="7372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xmlns="" id="{7F5C47FB-1D25-4520-A21B-E90224ABB7BC}"/>
                  </a:ext>
                </a:extLst>
              </p:cNvPr>
              <p:cNvSpPr txBox="1"/>
              <p:nvPr/>
            </p:nvSpPr>
            <p:spPr>
              <a:xfrm>
                <a:off x="1007926" y="3058959"/>
                <a:ext cx="1208985" cy="238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AU" sz="950" spc="0" baseline="0" dirty="0">
                    <a:solidFill>
                      <a:srgbClr val="21353A"/>
                    </a:solidFill>
                    <a:cs typeface="Arial"/>
                    <a:sym typeface="Arial"/>
                    <a:rtl val="0"/>
                  </a:rPr>
                  <a:t>Maria Luisa Santos</a:t>
                </a: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xmlns="" id="{1150DEC6-9388-482F-A3FB-F689C549DAB4}"/>
                  </a:ext>
                </a:extLst>
              </p:cNvPr>
              <p:cNvSpPr/>
              <p:nvPr/>
            </p:nvSpPr>
            <p:spPr>
              <a:xfrm>
                <a:off x="3038949" y="3074424"/>
                <a:ext cx="445090" cy="223023"/>
              </a:xfrm>
              <a:custGeom>
                <a:avLst/>
                <a:gdLst>
                  <a:gd name="connsiteX0" fmla="*/ -38 w 445090"/>
                  <a:gd name="connsiteY0" fmla="*/ -114 h 223023"/>
                  <a:gd name="connsiteX1" fmla="*/ 445052 w 445090"/>
                  <a:gd name="connsiteY1" fmla="*/ -114 h 223023"/>
                  <a:gd name="connsiteX2" fmla="*/ 445052 w 445090"/>
                  <a:gd name="connsiteY2" fmla="*/ 222909 h 223023"/>
                  <a:gd name="connsiteX3" fmla="*/ -38 w 445090"/>
                  <a:gd name="connsiteY3" fmla="*/ 222909 h 223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5090" h="223023">
                    <a:moveTo>
                      <a:pt x="-38" y="-114"/>
                    </a:moveTo>
                    <a:lnTo>
                      <a:pt x="445052" y="-114"/>
                    </a:lnTo>
                    <a:lnTo>
                      <a:pt x="445052" y="222909"/>
                    </a:lnTo>
                    <a:lnTo>
                      <a:pt x="-38" y="222909"/>
                    </a:lnTo>
                    <a:close/>
                  </a:path>
                </a:pathLst>
              </a:custGeom>
              <a:solidFill>
                <a:srgbClr val="FFFFFF"/>
              </a:solidFill>
              <a:ln w="35300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xmlns="" id="{AED91508-5C12-4BD7-AAD8-69753B78F95E}"/>
                  </a:ext>
                </a:extLst>
              </p:cNvPr>
              <p:cNvSpPr txBox="1"/>
              <p:nvPr/>
            </p:nvSpPr>
            <p:spPr>
              <a:xfrm>
                <a:off x="2443358" y="3058959"/>
                <a:ext cx="1020862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950" dirty="0">
                    <a:solidFill>
                      <a:srgbClr val="21353A"/>
                    </a:solidFill>
                    <a:cs typeface="Arial"/>
                    <a:sym typeface="Arial"/>
                    <a:rtl val="0"/>
                  </a:rPr>
                  <a:t>Santa Ana</a:t>
                </a:r>
                <a:endParaRPr lang="en-AU" sz="950" spc="0" baseline="0" dirty="0">
                  <a:solidFill>
                    <a:srgbClr val="21353A"/>
                  </a:solidFill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xmlns="" id="{DDA5CA46-3024-430C-B672-8F46533B4646}"/>
                  </a:ext>
                </a:extLst>
              </p:cNvPr>
              <p:cNvSpPr/>
              <p:nvPr/>
            </p:nvSpPr>
            <p:spPr>
              <a:xfrm>
                <a:off x="3527291" y="3074424"/>
                <a:ext cx="245249" cy="223023"/>
              </a:xfrm>
              <a:custGeom>
                <a:avLst/>
                <a:gdLst>
                  <a:gd name="connsiteX0" fmla="*/ -38 w 245249"/>
                  <a:gd name="connsiteY0" fmla="*/ -114 h 223023"/>
                  <a:gd name="connsiteX1" fmla="*/ 245211 w 245249"/>
                  <a:gd name="connsiteY1" fmla="*/ -114 h 223023"/>
                  <a:gd name="connsiteX2" fmla="*/ 245211 w 245249"/>
                  <a:gd name="connsiteY2" fmla="*/ 222909 h 223023"/>
                  <a:gd name="connsiteX3" fmla="*/ -38 w 245249"/>
                  <a:gd name="connsiteY3" fmla="*/ 222909 h 223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249" h="223023">
                    <a:moveTo>
                      <a:pt x="-38" y="-114"/>
                    </a:moveTo>
                    <a:lnTo>
                      <a:pt x="245211" y="-114"/>
                    </a:lnTo>
                    <a:lnTo>
                      <a:pt x="245211" y="222909"/>
                    </a:lnTo>
                    <a:lnTo>
                      <a:pt x="-38" y="222909"/>
                    </a:lnTo>
                    <a:close/>
                  </a:path>
                </a:pathLst>
              </a:custGeom>
              <a:solidFill>
                <a:srgbClr val="FFFFFF"/>
              </a:solidFill>
              <a:ln w="2620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xmlns="" id="{2C7CDF6C-505A-41C6-A374-9D1891136CBB}"/>
                  </a:ext>
                </a:extLst>
              </p:cNvPr>
              <p:cNvSpPr txBox="1"/>
              <p:nvPr/>
            </p:nvSpPr>
            <p:spPr>
              <a:xfrm>
                <a:off x="3366367" y="3058959"/>
                <a:ext cx="443326" cy="23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AU" sz="950" spc="0" baseline="0">
                    <a:solidFill>
                      <a:srgbClr val="21353A"/>
                    </a:solidFill>
                    <a:cs typeface="Arial"/>
                    <a:sym typeface="Arial"/>
                    <a:rtl val="0"/>
                  </a:rPr>
                  <a:t>· · ·</a:t>
                </a:r>
              </a:p>
            </p:txBody>
          </p:sp>
        </p:grpSp>
        <p:grpSp>
          <p:nvGrpSpPr>
            <p:cNvPr id="129" name="Graphic 83">
              <a:extLst>
                <a:ext uri="{FF2B5EF4-FFF2-40B4-BE49-F238E27FC236}">
                  <a16:creationId xmlns:a16="http://schemas.microsoft.com/office/drawing/2014/main" xmlns="" id="{2DBDEC33-16A1-48CB-A692-46E6923A5575}"/>
                </a:ext>
              </a:extLst>
            </p:cNvPr>
            <p:cNvGrpSpPr/>
            <p:nvPr/>
          </p:nvGrpSpPr>
          <p:grpSpPr>
            <a:xfrm>
              <a:off x="4231424" y="2847467"/>
              <a:ext cx="1868597" cy="638595"/>
              <a:chOff x="4824204" y="2103336"/>
              <a:chExt cx="2239351" cy="638595"/>
            </a:xfrm>
            <a:solidFill>
              <a:schemeClr val="accent6"/>
            </a:solidFill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xmlns="" id="{407E7400-AC94-44CC-9035-7DDE59EFC0F6}"/>
                  </a:ext>
                </a:extLst>
              </p:cNvPr>
              <p:cNvSpPr/>
              <p:nvPr/>
            </p:nvSpPr>
            <p:spPr>
              <a:xfrm>
                <a:off x="4824204" y="2103336"/>
                <a:ext cx="913510" cy="77357"/>
              </a:xfrm>
              <a:custGeom>
                <a:avLst/>
                <a:gdLst>
                  <a:gd name="connsiteX0" fmla="*/ 494 w 913510"/>
                  <a:gd name="connsiteY0" fmla="*/ -93 h 77357"/>
                  <a:gd name="connsiteX1" fmla="*/ 914005 w 913510"/>
                  <a:gd name="connsiteY1" fmla="*/ -93 h 77357"/>
                  <a:gd name="connsiteX2" fmla="*/ 914005 w 913510"/>
                  <a:gd name="connsiteY2" fmla="*/ 77265 h 77357"/>
                  <a:gd name="connsiteX3" fmla="*/ 494 w 913510"/>
                  <a:gd name="connsiteY3" fmla="*/ 77265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494" y="-93"/>
                    </a:moveTo>
                    <a:lnTo>
                      <a:pt x="914005" y="-93"/>
                    </a:lnTo>
                    <a:lnTo>
                      <a:pt x="914005" y="77265"/>
                    </a:lnTo>
                    <a:lnTo>
                      <a:pt x="494" y="77265"/>
                    </a:lnTo>
                    <a:close/>
                  </a:path>
                </a:pathLst>
              </a:custGeom>
              <a:grpFill/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xmlns="" id="{914076A2-EC9C-44DE-BF35-147FCC20E761}"/>
                  </a:ext>
                </a:extLst>
              </p:cNvPr>
              <p:cNvSpPr/>
              <p:nvPr/>
            </p:nvSpPr>
            <p:spPr>
              <a:xfrm>
                <a:off x="5772605" y="2103336"/>
                <a:ext cx="263118" cy="77357"/>
              </a:xfrm>
              <a:custGeom>
                <a:avLst/>
                <a:gdLst>
                  <a:gd name="connsiteX0" fmla="*/ 509 w 263118"/>
                  <a:gd name="connsiteY0" fmla="*/ -93 h 77357"/>
                  <a:gd name="connsiteX1" fmla="*/ 263628 w 263118"/>
                  <a:gd name="connsiteY1" fmla="*/ -93 h 77357"/>
                  <a:gd name="connsiteX2" fmla="*/ 263628 w 263118"/>
                  <a:gd name="connsiteY2" fmla="*/ 77265 h 77357"/>
                  <a:gd name="connsiteX3" fmla="*/ 509 w 263118"/>
                  <a:gd name="connsiteY3" fmla="*/ 77265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18" h="77357">
                    <a:moveTo>
                      <a:pt x="509" y="-93"/>
                    </a:moveTo>
                    <a:lnTo>
                      <a:pt x="263628" y="-93"/>
                    </a:lnTo>
                    <a:lnTo>
                      <a:pt x="263628" y="77265"/>
                    </a:lnTo>
                    <a:lnTo>
                      <a:pt x="509" y="77265"/>
                    </a:lnTo>
                    <a:close/>
                  </a:path>
                </a:pathLst>
              </a:custGeom>
              <a:grpFill/>
              <a:ln w="869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xmlns="" id="{9676B6A9-317A-4CD0-9D86-C3AAEDFEA716}"/>
                  </a:ext>
                </a:extLst>
              </p:cNvPr>
              <p:cNvSpPr/>
              <p:nvPr/>
            </p:nvSpPr>
            <p:spPr>
              <a:xfrm>
                <a:off x="6070613" y="2103336"/>
                <a:ext cx="516030" cy="77357"/>
              </a:xfrm>
              <a:custGeom>
                <a:avLst/>
                <a:gdLst>
                  <a:gd name="connsiteX0" fmla="*/ 519 w 516030"/>
                  <a:gd name="connsiteY0" fmla="*/ -93 h 77357"/>
                  <a:gd name="connsiteX1" fmla="*/ 516550 w 516030"/>
                  <a:gd name="connsiteY1" fmla="*/ -93 h 77357"/>
                  <a:gd name="connsiteX2" fmla="*/ 516550 w 516030"/>
                  <a:gd name="connsiteY2" fmla="*/ 77265 h 77357"/>
                  <a:gd name="connsiteX3" fmla="*/ 519 w 516030"/>
                  <a:gd name="connsiteY3" fmla="*/ 77265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6030" h="77357">
                    <a:moveTo>
                      <a:pt x="519" y="-93"/>
                    </a:moveTo>
                    <a:lnTo>
                      <a:pt x="516550" y="-93"/>
                    </a:lnTo>
                    <a:lnTo>
                      <a:pt x="516550" y="77265"/>
                    </a:lnTo>
                    <a:lnTo>
                      <a:pt x="519" y="77265"/>
                    </a:lnTo>
                    <a:close/>
                  </a:path>
                </a:pathLst>
              </a:custGeom>
              <a:grpFill/>
              <a:ln w="1217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xmlns="" id="{7FF5A798-CF66-4FE0-8450-460ED2DA07F9}"/>
                  </a:ext>
                </a:extLst>
              </p:cNvPr>
              <p:cNvSpPr/>
              <p:nvPr/>
            </p:nvSpPr>
            <p:spPr>
              <a:xfrm>
                <a:off x="6621534" y="2103336"/>
                <a:ext cx="442020" cy="77357"/>
              </a:xfrm>
              <a:custGeom>
                <a:avLst/>
                <a:gdLst>
                  <a:gd name="connsiteX0" fmla="*/ 532 w 442020"/>
                  <a:gd name="connsiteY0" fmla="*/ -93 h 77357"/>
                  <a:gd name="connsiteX1" fmla="*/ 442552 w 442020"/>
                  <a:gd name="connsiteY1" fmla="*/ -93 h 77357"/>
                  <a:gd name="connsiteX2" fmla="*/ 442552 w 442020"/>
                  <a:gd name="connsiteY2" fmla="*/ 77265 h 77357"/>
                  <a:gd name="connsiteX3" fmla="*/ 532 w 442020"/>
                  <a:gd name="connsiteY3" fmla="*/ 77265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020" h="77357">
                    <a:moveTo>
                      <a:pt x="532" y="-93"/>
                    </a:moveTo>
                    <a:lnTo>
                      <a:pt x="442552" y="-93"/>
                    </a:lnTo>
                    <a:lnTo>
                      <a:pt x="442552" y="77265"/>
                    </a:lnTo>
                    <a:lnTo>
                      <a:pt x="532" y="77265"/>
                    </a:lnTo>
                    <a:close/>
                  </a:path>
                </a:pathLst>
              </a:custGeom>
              <a:grpFill/>
              <a:ln w="1127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xmlns="" id="{FCA64616-337D-4721-AA9E-3BE7D974059B}"/>
                  </a:ext>
                </a:extLst>
              </p:cNvPr>
              <p:cNvSpPr/>
              <p:nvPr/>
            </p:nvSpPr>
            <p:spPr>
              <a:xfrm>
                <a:off x="4824204" y="2215583"/>
                <a:ext cx="913510" cy="77357"/>
              </a:xfrm>
              <a:custGeom>
                <a:avLst/>
                <a:gdLst>
                  <a:gd name="connsiteX0" fmla="*/ 494 w 913510"/>
                  <a:gd name="connsiteY0" fmla="*/ -90 h 77357"/>
                  <a:gd name="connsiteX1" fmla="*/ 914005 w 913510"/>
                  <a:gd name="connsiteY1" fmla="*/ -90 h 77357"/>
                  <a:gd name="connsiteX2" fmla="*/ 914005 w 913510"/>
                  <a:gd name="connsiteY2" fmla="*/ 77268 h 77357"/>
                  <a:gd name="connsiteX3" fmla="*/ 494 w 913510"/>
                  <a:gd name="connsiteY3" fmla="*/ 7726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494" y="-90"/>
                    </a:moveTo>
                    <a:lnTo>
                      <a:pt x="914005" y="-90"/>
                    </a:lnTo>
                    <a:lnTo>
                      <a:pt x="914005" y="77268"/>
                    </a:lnTo>
                    <a:lnTo>
                      <a:pt x="494" y="77268"/>
                    </a:lnTo>
                    <a:close/>
                  </a:path>
                </a:pathLst>
              </a:custGeom>
              <a:grpFill/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xmlns="" id="{1BEEA2EB-9DD9-4992-AEFC-B06FC0121F87}"/>
                  </a:ext>
                </a:extLst>
              </p:cNvPr>
              <p:cNvSpPr/>
              <p:nvPr/>
            </p:nvSpPr>
            <p:spPr>
              <a:xfrm>
                <a:off x="5772605" y="2215583"/>
                <a:ext cx="263118" cy="77357"/>
              </a:xfrm>
              <a:custGeom>
                <a:avLst/>
                <a:gdLst>
                  <a:gd name="connsiteX0" fmla="*/ 509 w 263118"/>
                  <a:gd name="connsiteY0" fmla="*/ -90 h 77357"/>
                  <a:gd name="connsiteX1" fmla="*/ 263628 w 263118"/>
                  <a:gd name="connsiteY1" fmla="*/ -90 h 77357"/>
                  <a:gd name="connsiteX2" fmla="*/ 263628 w 263118"/>
                  <a:gd name="connsiteY2" fmla="*/ 77268 h 77357"/>
                  <a:gd name="connsiteX3" fmla="*/ 509 w 263118"/>
                  <a:gd name="connsiteY3" fmla="*/ 7726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18" h="77357">
                    <a:moveTo>
                      <a:pt x="509" y="-90"/>
                    </a:moveTo>
                    <a:lnTo>
                      <a:pt x="263628" y="-90"/>
                    </a:lnTo>
                    <a:lnTo>
                      <a:pt x="263628" y="77268"/>
                    </a:lnTo>
                    <a:lnTo>
                      <a:pt x="509" y="77268"/>
                    </a:lnTo>
                    <a:close/>
                  </a:path>
                </a:pathLst>
              </a:custGeom>
              <a:grpFill/>
              <a:ln w="869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xmlns="" id="{ACEEEED8-91E4-4E04-BDED-E13D7BDB9E30}"/>
                  </a:ext>
                </a:extLst>
              </p:cNvPr>
              <p:cNvSpPr/>
              <p:nvPr/>
            </p:nvSpPr>
            <p:spPr>
              <a:xfrm>
                <a:off x="6070613" y="2215583"/>
                <a:ext cx="516030" cy="77357"/>
              </a:xfrm>
              <a:custGeom>
                <a:avLst/>
                <a:gdLst>
                  <a:gd name="connsiteX0" fmla="*/ 519 w 516030"/>
                  <a:gd name="connsiteY0" fmla="*/ -90 h 77357"/>
                  <a:gd name="connsiteX1" fmla="*/ 516550 w 516030"/>
                  <a:gd name="connsiteY1" fmla="*/ -90 h 77357"/>
                  <a:gd name="connsiteX2" fmla="*/ 516550 w 516030"/>
                  <a:gd name="connsiteY2" fmla="*/ 77268 h 77357"/>
                  <a:gd name="connsiteX3" fmla="*/ 519 w 516030"/>
                  <a:gd name="connsiteY3" fmla="*/ 7726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6030" h="77357">
                    <a:moveTo>
                      <a:pt x="519" y="-90"/>
                    </a:moveTo>
                    <a:lnTo>
                      <a:pt x="516550" y="-90"/>
                    </a:lnTo>
                    <a:lnTo>
                      <a:pt x="516550" y="77268"/>
                    </a:lnTo>
                    <a:lnTo>
                      <a:pt x="519" y="77268"/>
                    </a:lnTo>
                    <a:close/>
                  </a:path>
                </a:pathLst>
              </a:custGeom>
              <a:grpFill/>
              <a:ln w="1217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xmlns="" id="{AFF015A1-2A82-4EF2-B19E-5B1122DA1464}"/>
                  </a:ext>
                </a:extLst>
              </p:cNvPr>
              <p:cNvSpPr/>
              <p:nvPr/>
            </p:nvSpPr>
            <p:spPr>
              <a:xfrm>
                <a:off x="6621534" y="2215583"/>
                <a:ext cx="442020" cy="77357"/>
              </a:xfrm>
              <a:custGeom>
                <a:avLst/>
                <a:gdLst>
                  <a:gd name="connsiteX0" fmla="*/ 532 w 442020"/>
                  <a:gd name="connsiteY0" fmla="*/ -90 h 77357"/>
                  <a:gd name="connsiteX1" fmla="*/ 442552 w 442020"/>
                  <a:gd name="connsiteY1" fmla="*/ -90 h 77357"/>
                  <a:gd name="connsiteX2" fmla="*/ 442552 w 442020"/>
                  <a:gd name="connsiteY2" fmla="*/ 77268 h 77357"/>
                  <a:gd name="connsiteX3" fmla="*/ 532 w 442020"/>
                  <a:gd name="connsiteY3" fmla="*/ 7726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020" h="77357">
                    <a:moveTo>
                      <a:pt x="532" y="-90"/>
                    </a:moveTo>
                    <a:lnTo>
                      <a:pt x="442552" y="-90"/>
                    </a:lnTo>
                    <a:lnTo>
                      <a:pt x="442552" y="77268"/>
                    </a:lnTo>
                    <a:lnTo>
                      <a:pt x="532" y="77268"/>
                    </a:lnTo>
                    <a:close/>
                  </a:path>
                </a:pathLst>
              </a:custGeom>
              <a:grpFill/>
              <a:ln w="1127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xmlns="" id="{53778CAD-EEFE-4A72-BDA5-753E244FC3A7}"/>
                  </a:ext>
                </a:extLst>
              </p:cNvPr>
              <p:cNvSpPr/>
              <p:nvPr/>
            </p:nvSpPr>
            <p:spPr>
              <a:xfrm>
                <a:off x="4824204" y="2327831"/>
                <a:ext cx="913510" cy="77357"/>
              </a:xfrm>
              <a:custGeom>
                <a:avLst/>
                <a:gdLst>
                  <a:gd name="connsiteX0" fmla="*/ 494 w 913510"/>
                  <a:gd name="connsiteY0" fmla="*/ -87 h 77357"/>
                  <a:gd name="connsiteX1" fmla="*/ 914005 w 913510"/>
                  <a:gd name="connsiteY1" fmla="*/ -87 h 77357"/>
                  <a:gd name="connsiteX2" fmla="*/ 914005 w 913510"/>
                  <a:gd name="connsiteY2" fmla="*/ 77270 h 77357"/>
                  <a:gd name="connsiteX3" fmla="*/ 494 w 913510"/>
                  <a:gd name="connsiteY3" fmla="*/ 77270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494" y="-87"/>
                    </a:moveTo>
                    <a:lnTo>
                      <a:pt x="914005" y="-87"/>
                    </a:lnTo>
                    <a:lnTo>
                      <a:pt x="914005" y="77270"/>
                    </a:lnTo>
                    <a:lnTo>
                      <a:pt x="494" y="77270"/>
                    </a:lnTo>
                    <a:close/>
                  </a:path>
                </a:pathLst>
              </a:custGeom>
              <a:grpFill/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xmlns="" id="{D306293B-0C8D-4607-B18E-1ADF9A7CD440}"/>
                  </a:ext>
                </a:extLst>
              </p:cNvPr>
              <p:cNvSpPr/>
              <p:nvPr/>
            </p:nvSpPr>
            <p:spPr>
              <a:xfrm>
                <a:off x="5772605" y="2327831"/>
                <a:ext cx="263118" cy="77357"/>
              </a:xfrm>
              <a:custGeom>
                <a:avLst/>
                <a:gdLst>
                  <a:gd name="connsiteX0" fmla="*/ 509 w 263118"/>
                  <a:gd name="connsiteY0" fmla="*/ -87 h 77357"/>
                  <a:gd name="connsiteX1" fmla="*/ 263628 w 263118"/>
                  <a:gd name="connsiteY1" fmla="*/ -87 h 77357"/>
                  <a:gd name="connsiteX2" fmla="*/ 263628 w 263118"/>
                  <a:gd name="connsiteY2" fmla="*/ 77270 h 77357"/>
                  <a:gd name="connsiteX3" fmla="*/ 509 w 263118"/>
                  <a:gd name="connsiteY3" fmla="*/ 77270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18" h="77357">
                    <a:moveTo>
                      <a:pt x="509" y="-87"/>
                    </a:moveTo>
                    <a:lnTo>
                      <a:pt x="263628" y="-87"/>
                    </a:lnTo>
                    <a:lnTo>
                      <a:pt x="263628" y="77270"/>
                    </a:lnTo>
                    <a:lnTo>
                      <a:pt x="509" y="77270"/>
                    </a:lnTo>
                    <a:close/>
                  </a:path>
                </a:pathLst>
              </a:custGeom>
              <a:grpFill/>
              <a:ln w="869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xmlns="" id="{BD6DBFDD-9C5C-4308-8A5D-0E1972D0DD20}"/>
                  </a:ext>
                </a:extLst>
              </p:cNvPr>
              <p:cNvSpPr/>
              <p:nvPr/>
            </p:nvSpPr>
            <p:spPr>
              <a:xfrm>
                <a:off x="6070613" y="2327831"/>
                <a:ext cx="516030" cy="77357"/>
              </a:xfrm>
              <a:custGeom>
                <a:avLst/>
                <a:gdLst>
                  <a:gd name="connsiteX0" fmla="*/ 519 w 516030"/>
                  <a:gd name="connsiteY0" fmla="*/ -87 h 77357"/>
                  <a:gd name="connsiteX1" fmla="*/ 516550 w 516030"/>
                  <a:gd name="connsiteY1" fmla="*/ -87 h 77357"/>
                  <a:gd name="connsiteX2" fmla="*/ 516550 w 516030"/>
                  <a:gd name="connsiteY2" fmla="*/ 77270 h 77357"/>
                  <a:gd name="connsiteX3" fmla="*/ 519 w 516030"/>
                  <a:gd name="connsiteY3" fmla="*/ 77270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6030" h="77357">
                    <a:moveTo>
                      <a:pt x="519" y="-87"/>
                    </a:moveTo>
                    <a:lnTo>
                      <a:pt x="516550" y="-87"/>
                    </a:lnTo>
                    <a:lnTo>
                      <a:pt x="516550" y="77270"/>
                    </a:lnTo>
                    <a:lnTo>
                      <a:pt x="519" y="77270"/>
                    </a:lnTo>
                    <a:close/>
                  </a:path>
                </a:pathLst>
              </a:custGeom>
              <a:grpFill/>
              <a:ln w="1217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xmlns="" id="{13A30D67-8E01-49AC-B512-40E6DF334694}"/>
                  </a:ext>
                </a:extLst>
              </p:cNvPr>
              <p:cNvSpPr/>
              <p:nvPr/>
            </p:nvSpPr>
            <p:spPr>
              <a:xfrm>
                <a:off x="6621534" y="2327831"/>
                <a:ext cx="442020" cy="77357"/>
              </a:xfrm>
              <a:custGeom>
                <a:avLst/>
                <a:gdLst>
                  <a:gd name="connsiteX0" fmla="*/ 532 w 442020"/>
                  <a:gd name="connsiteY0" fmla="*/ -87 h 77357"/>
                  <a:gd name="connsiteX1" fmla="*/ 442552 w 442020"/>
                  <a:gd name="connsiteY1" fmla="*/ -87 h 77357"/>
                  <a:gd name="connsiteX2" fmla="*/ 442552 w 442020"/>
                  <a:gd name="connsiteY2" fmla="*/ 77270 h 77357"/>
                  <a:gd name="connsiteX3" fmla="*/ 532 w 442020"/>
                  <a:gd name="connsiteY3" fmla="*/ 77270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020" h="77357">
                    <a:moveTo>
                      <a:pt x="532" y="-87"/>
                    </a:moveTo>
                    <a:lnTo>
                      <a:pt x="442552" y="-87"/>
                    </a:lnTo>
                    <a:lnTo>
                      <a:pt x="442552" y="77270"/>
                    </a:lnTo>
                    <a:lnTo>
                      <a:pt x="532" y="77270"/>
                    </a:lnTo>
                    <a:close/>
                  </a:path>
                </a:pathLst>
              </a:custGeom>
              <a:grpFill/>
              <a:ln w="1127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xmlns="" id="{997E5423-89A7-4534-9DC8-F6903CEE94BA}"/>
                  </a:ext>
                </a:extLst>
              </p:cNvPr>
              <p:cNvSpPr/>
              <p:nvPr/>
            </p:nvSpPr>
            <p:spPr>
              <a:xfrm>
                <a:off x="4824204" y="2440079"/>
                <a:ext cx="913510" cy="77357"/>
              </a:xfrm>
              <a:custGeom>
                <a:avLst/>
                <a:gdLst>
                  <a:gd name="connsiteX0" fmla="*/ 494 w 913510"/>
                  <a:gd name="connsiteY0" fmla="*/ -85 h 77357"/>
                  <a:gd name="connsiteX1" fmla="*/ 914005 w 913510"/>
                  <a:gd name="connsiteY1" fmla="*/ -85 h 77357"/>
                  <a:gd name="connsiteX2" fmla="*/ 914005 w 913510"/>
                  <a:gd name="connsiteY2" fmla="*/ 77273 h 77357"/>
                  <a:gd name="connsiteX3" fmla="*/ 494 w 913510"/>
                  <a:gd name="connsiteY3" fmla="*/ 77273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494" y="-85"/>
                    </a:moveTo>
                    <a:lnTo>
                      <a:pt x="914005" y="-85"/>
                    </a:lnTo>
                    <a:lnTo>
                      <a:pt x="914005" y="77273"/>
                    </a:lnTo>
                    <a:lnTo>
                      <a:pt x="494" y="77273"/>
                    </a:lnTo>
                    <a:close/>
                  </a:path>
                </a:pathLst>
              </a:custGeom>
              <a:grpFill/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xmlns="" id="{74880D9E-25E3-4EBD-A2B8-CFF6563FA3CB}"/>
                  </a:ext>
                </a:extLst>
              </p:cNvPr>
              <p:cNvSpPr/>
              <p:nvPr/>
            </p:nvSpPr>
            <p:spPr>
              <a:xfrm>
                <a:off x="5772605" y="2440079"/>
                <a:ext cx="263118" cy="77357"/>
              </a:xfrm>
              <a:custGeom>
                <a:avLst/>
                <a:gdLst>
                  <a:gd name="connsiteX0" fmla="*/ 509 w 263118"/>
                  <a:gd name="connsiteY0" fmla="*/ -85 h 77357"/>
                  <a:gd name="connsiteX1" fmla="*/ 263628 w 263118"/>
                  <a:gd name="connsiteY1" fmla="*/ -85 h 77357"/>
                  <a:gd name="connsiteX2" fmla="*/ 263628 w 263118"/>
                  <a:gd name="connsiteY2" fmla="*/ 77273 h 77357"/>
                  <a:gd name="connsiteX3" fmla="*/ 509 w 263118"/>
                  <a:gd name="connsiteY3" fmla="*/ 77273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18" h="77357">
                    <a:moveTo>
                      <a:pt x="509" y="-85"/>
                    </a:moveTo>
                    <a:lnTo>
                      <a:pt x="263628" y="-85"/>
                    </a:lnTo>
                    <a:lnTo>
                      <a:pt x="263628" y="77273"/>
                    </a:lnTo>
                    <a:lnTo>
                      <a:pt x="509" y="77273"/>
                    </a:lnTo>
                    <a:close/>
                  </a:path>
                </a:pathLst>
              </a:custGeom>
              <a:grpFill/>
              <a:ln w="869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xmlns="" id="{A55478BA-612B-44F6-B971-3096C45DAE10}"/>
                  </a:ext>
                </a:extLst>
              </p:cNvPr>
              <p:cNvSpPr/>
              <p:nvPr/>
            </p:nvSpPr>
            <p:spPr>
              <a:xfrm>
                <a:off x="6070613" y="2440079"/>
                <a:ext cx="516030" cy="77357"/>
              </a:xfrm>
              <a:custGeom>
                <a:avLst/>
                <a:gdLst>
                  <a:gd name="connsiteX0" fmla="*/ 519 w 516030"/>
                  <a:gd name="connsiteY0" fmla="*/ -85 h 77357"/>
                  <a:gd name="connsiteX1" fmla="*/ 516550 w 516030"/>
                  <a:gd name="connsiteY1" fmla="*/ -85 h 77357"/>
                  <a:gd name="connsiteX2" fmla="*/ 516550 w 516030"/>
                  <a:gd name="connsiteY2" fmla="*/ 77273 h 77357"/>
                  <a:gd name="connsiteX3" fmla="*/ 519 w 516030"/>
                  <a:gd name="connsiteY3" fmla="*/ 77273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6030" h="77357">
                    <a:moveTo>
                      <a:pt x="519" y="-85"/>
                    </a:moveTo>
                    <a:lnTo>
                      <a:pt x="516550" y="-85"/>
                    </a:lnTo>
                    <a:lnTo>
                      <a:pt x="516550" y="77273"/>
                    </a:lnTo>
                    <a:lnTo>
                      <a:pt x="519" y="77273"/>
                    </a:lnTo>
                    <a:close/>
                  </a:path>
                </a:pathLst>
              </a:custGeom>
              <a:grpFill/>
              <a:ln w="1217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xmlns="" id="{190A2478-7C3B-46C4-B07A-C5E521CAD310}"/>
                  </a:ext>
                </a:extLst>
              </p:cNvPr>
              <p:cNvSpPr/>
              <p:nvPr/>
            </p:nvSpPr>
            <p:spPr>
              <a:xfrm>
                <a:off x="6621534" y="2440079"/>
                <a:ext cx="442020" cy="77357"/>
              </a:xfrm>
              <a:custGeom>
                <a:avLst/>
                <a:gdLst>
                  <a:gd name="connsiteX0" fmla="*/ 532 w 442020"/>
                  <a:gd name="connsiteY0" fmla="*/ -85 h 77357"/>
                  <a:gd name="connsiteX1" fmla="*/ 442552 w 442020"/>
                  <a:gd name="connsiteY1" fmla="*/ -85 h 77357"/>
                  <a:gd name="connsiteX2" fmla="*/ 442552 w 442020"/>
                  <a:gd name="connsiteY2" fmla="*/ 77273 h 77357"/>
                  <a:gd name="connsiteX3" fmla="*/ 532 w 442020"/>
                  <a:gd name="connsiteY3" fmla="*/ 77273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020" h="77357">
                    <a:moveTo>
                      <a:pt x="532" y="-85"/>
                    </a:moveTo>
                    <a:lnTo>
                      <a:pt x="442552" y="-85"/>
                    </a:lnTo>
                    <a:lnTo>
                      <a:pt x="442552" y="77273"/>
                    </a:lnTo>
                    <a:lnTo>
                      <a:pt x="532" y="77273"/>
                    </a:lnTo>
                    <a:close/>
                  </a:path>
                </a:pathLst>
              </a:custGeom>
              <a:grpFill/>
              <a:ln w="1127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xmlns="" id="{2FB217FC-E4B3-4793-A9C2-B37D72F1F8D6}"/>
                  </a:ext>
                </a:extLst>
              </p:cNvPr>
              <p:cNvSpPr/>
              <p:nvPr/>
            </p:nvSpPr>
            <p:spPr>
              <a:xfrm>
                <a:off x="4824204" y="2552326"/>
                <a:ext cx="913510" cy="77357"/>
              </a:xfrm>
              <a:custGeom>
                <a:avLst/>
                <a:gdLst>
                  <a:gd name="connsiteX0" fmla="*/ 494 w 913510"/>
                  <a:gd name="connsiteY0" fmla="*/ -82 h 77357"/>
                  <a:gd name="connsiteX1" fmla="*/ 914005 w 913510"/>
                  <a:gd name="connsiteY1" fmla="*/ -82 h 77357"/>
                  <a:gd name="connsiteX2" fmla="*/ 914005 w 913510"/>
                  <a:gd name="connsiteY2" fmla="*/ 77276 h 77357"/>
                  <a:gd name="connsiteX3" fmla="*/ 494 w 913510"/>
                  <a:gd name="connsiteY3" fmla="*/ 77276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494" y="-82"/>
                    </a:moveTo>
                    <a:lnTo>
                      <a:pt x="914005" y="-82"/>
                    </a:lnTo>
                    <a:lnTo>
                      <a:pt x="914005" y="77276"/>
                    </a:lnTo>
                    <a:lnTo>
                      <a:pt x="494" y="77276"/>
                    </a:lnTo>
                    <a:close/>
                  </a:path>
                </a:pathLst>
              </a:custGeom>
              <a:grpFill/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xmlns="" id="{DF33FE55-614E-421B-8E16-1713802F2024}"/>
                  </a:ext>
                </a:extLst>
              </p:cNvPr>
              <p:cNvSpPr/>
              <p:nvPr/>
            </p:nvSpPr>
            <p:spPr>
              <a:xfrm>
                <a:off x="5772605" y="2552326"/>
                <a:ext cx="263118" cy="77357"/>
              </a:xfrm>
              <a:custGeom>
                <a:avLst/>
                <a:gdLst>
                  <a:gd name="connsiteX0" fmla="*/ 509 w 263118"/>
                  <a:gd name="connsiteY0" fmla="*/ -82 h 77357"/>
                  <a:gd name="connsiteX1" fmla="*/ 263628 w 263118"/>
                  <a:gd name="connsiteY1" fmla="*/ -82 h 77357"/>
                  <a:gd name="connsiteX2" fmla="*/ 263628 w 263118"/>
                  <a:gd name="connsiteY2" fmla="*/ 77276 h 77357"/>
                  <a:gd name="connsiteX3" fmla="*/ 509 w 263118"/>
                  <a:gd name="connsiteY3" fmla="*/ 77276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18" h="77357">
                    <a:moveTo>
                      <a:pt x="509" y="-82"/>
                    </a:moveTo>
                    <a:lnTo>
                      <a:pt x="263628" y="-82"/>
                    </a:lnTo>
                    <a:lnTo>
                      <a:pt x="263628" y="77276"/>
                    </a:lnTo>
                    <a:lnTo>
                      <a:pt x="509" y="77276"/>
                    </a:lnTo>
                    <a:close/>
                  </a:path>
                </a:pathLst>
              </a:custGeom>
              <a:grpFill/>
              <a:ln w="869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xmlns="" id="{A45690D1-F1DC-4796-A2FC-645A164CA086}"/>
                  </a:ext>
                </a:extLst>
              </p:cNvPr>
              <p:cNvSpPr/>
              <p:nvPr/>
            </p:nvSpPr>
            <p:spPr>
              <a:xfrm>
                <a:off x="6070613" y="2552326"/>
                <a:ext cx="516030" cy="77357"/>
              </a:xfrm>
              <a:custGeom>
                <a:avLst/>
                <a:gdLst>
                  <a:gd name="connsiteX0" fmla="*/ 519 w 516030"/>
                  <a:gd name="connsiteY0" fmla="*/ -82 h 77357"/>
                  <a:gd name="connsiteX1" fmla="*/ 516550 w 516030"/>
                  <a:gd name="connsiteY1" fmla="*/ -82 h 77357"/>
                  <a:gd name="connsiteX2" fmla="*/ 516550 w 516030"/>
                  <a:gd name="connsiteY2" fmla="*/ 77276 h 77357"/>
                  <a:gd name="connsiteX3" fmla="*/ 519 w 516030"/>
                  <a:gd name="connsiteY3" fmla="*/ 77276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6030" h="77357">
                    <a:moveTo>
                      <a:pt x="519" y="-82"/>
                    </a:moveTo>
                    <a:lnTo>
                      <a:pt x="516550" y="-82"/>
                    </a:lnTo>
                    <a:lnTo>
                      <a:pt x="516550" y="77276"/>
                    </a:lnTo>
                    <a:lnTo>
                      <a:pt x="519" y="77276"/>
                    </a:lnTo>
                    <a:close/>
                  </a:path>
                </a:pathLst>
              </a:custGeom>
              <a:grpFill/>
              <a:ln w="1217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xmlns="" id="{6A640F67-1B95-4643-9EDF-7634EB2B03E6}"/>
                  </a:ext>
                </a:extLst>
              </p:cNvPr>
              <p:cNvSpPr/>
              <p:nvPr/>
            </p:nvSpPr>
            <p:spPr>
              <a:xfrm>
                <a:off x="6621534" y="2552326"/>
                <a:ext cx="442020" cy="77357"/>
              </a:xfrm>
              <a:custGeom>
                <a:avLst/>
                <a:gdLst>
                  <a:gd name="connsiteX0" fmla="*/ 532 w 442020"/>
                  <a:gd name="connsiteY0" fmla="*/ -82 h 77357"/>
                  <a:gd name="connsiteX1" fmla="*/ 442552 w 442020"/>
                  <a:gd name="connsiteY1" fmla="*/ -82 h 77357"/>
                  <a:gd name="connsiteX2" fmla="*/ 442552 w 442020"/>
                  <a:gd name="connsiteY2" fmla="*/ 77276 h 77357"/>
                  <a:gd name="connsiteX3" fmla="*/ 532 w 442020"/>
                  <a:gd name="connsiteY3" fmla="*/ 77276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020" h="77357">
                    <a:moveTo>
                      <a:pt x="532" y="-82"/>
                    </a:moveTo>
                    <a:lnTo>
                      <a:pt x="442552" y="-82"/>
                    </a:lnTo>
                    <a:lnTo>
                      <a:pt x="442552" y="77276"/>
                    </a:lnTo>
                    <a:lnTo>
                      <a:pt x="532" y="77276"/>
                    </a:lnTo>
                    <a:close/>
                  </a:path>
                </a:pathLst>
              </a:custGeom>
              <a:grpFill/>
              <a:ln w="1127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xmlns="" id="{596EDA00-F26F-4E9E-A211-72758E388B82}"/>
                  </a:ext>
                </a:extLst>
              </p:cNvPr>
              <p:cNvSpPr/>
              <p:nvPr/>
            </p:nvSpPr>
            <p:spPr>
              <a:xfrm>
                <a:off x="4824204" y="2664574"/>
                <a:ext cx="913510" cy="77357"/>
              </a:xfrm>
              <a:custGeom>
                <a:avLst/>
                <a:gdLst>
                  <a:gd name="connsiteX0" fmla="*/ 494 w 913510"/>
                  <a:gd name="connsiteY0" fmla="*/ -79 h 77357"/>
                  <a:gd name="connsiteX1" fmla="*/ 914005 w 913510"/>
                  <a:gd name="connsiteY1" fmla="*/ -79 h 77357"/>
                  <a:gd name="connsiteX2" fmla="*/ 914005 w 913510"/>
                  <a:gd name="connsiteY2" fmla="*/ 77278 h 77357"/>
                  <a:gd name="connsiteX3" fmla="*/ 494 w 913510"/>
                  <a:gd name="connsiteY3" fmla="*/ 7727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494" y="-79"/>
                    </a:moveTo>
                    <a:lnTo>
                      <a:pt x="914005" y="-79"/>
                    </a:lnTo>
                    <a:lnTo>
                      <a:pt x="914005" y="77278"/>
                    </a:lnTo>
                    <a:lnTo>
                      <a:pt x="494" y="77278"/>
                    </a:lnTo>
                    <a:close/>
                  </a:path>
                </a:pathLst>
              </a:custGeom>
              <a:grpFill/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xmlns="" id="{A52A0963-8F0F-4A57-97F6-EC300397214C}"/>
                  </a:ext>
                </a:extLst>
              </p:cNvPr>
              <p:cNvSpPr/>
              <p:nvPr/>
            </p:nvSpPr>
            <p:spPr>
              <a:xfrm>
                <a:off x="5772605" y="2664574"/>
                <a:ext cx="263118" cy="77357"/>
              </a:xfrm>
              <a:custGeom>
                <a:avLst/>
                <a:gdLst>
                  <a:gd name="connsiteX0" fmla="*/ 509 w 263118"/>
                  <a:gd name="connsiteY0" fmla="*/ -79 h 77357"/>
                  <a:gd name="connsiteX1" fmla="*/ 263628 w 263118"/>
                  <a:gd name="connsiteY1" fmla="*/ -79 h 77357"/>
                  <a:gd name="connsiteX2" fmla="*/ 263628 w 263118"/>
                  <a:gd name="connsiteY2" fmla="*/ 77278 h 77357"/>
                  <a:gd name="connsiteX3" fmla="*/ 509 w 263118"/>
                  <a:gd name="connsiteY3" fmla="*/ 7727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18" h="77357">
                    <a:moveTo>
                      <a:pt x="509" y="-79"/>
                    </a:moveTo>
                    <a:lnTo>
                      <a:pt x="263628" y="-79"/>
                    </a:lnTo>
                    <a:lnTo>
                      <a:pt x="263628" y="77278"/>
                    </a:lnTo>
                    <a:lnTo>
                      <a:pt x="509" y="77278"/>
                    </a:lnTo>
                    <a:close/>
                  </a:path>
                </a:pathLst>
              </a:custGeom>
              <a:grpFill/>
              <a:ln w="869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xmlns="" id="{8538D123-FB10-402B-94A3-A5ECB9AC43BD}"/>
                  </a:ext>
                </a:extLst>
              </p:cNvPr>
              <p:cNvSpPr/>
              <p:nvPr/>
            </p:nvSpPr>
            <p:spPr>
              <a:xfrm>
                <a:off x="6070613" y="2664574"/>
                <a:ext cx="516030" cy="77357"/>
              </a:xfrm>
              <a:custGeom>
                <a:avLst/>
                <a:gdLst>
                  <a:gd name="connsiteX0" fmla="*/ 519 w 516030"/>
                  <a:gd name="connsiteY0" fmla="*/ -79 h 77357"/>
                  <a:gd name="connsiteX1" fmla="*/ 516550 w 516030"/>
                  <a:gd name="connsiteY1" fmla="*/ -79 h 77357"/>
                  <a:gd name="connsiteX2" fmla="*/ 516550 w 516030"/>
                  <a:gd name="connsiteY2" fmla="*/ 77278 h 77357"/>
                  <a:gd name="connsiteX3" fmla="*/ 519 w 516030"/>
                  <a:gd name="connsiteY3" fmla="*/ 7727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6030" h="77357">
                    <a:moveTo>
                      <a:pt x="519" y="-79"/>
                    </a:moveTo>
                    <a:lnTo>
                      <a:pt x="516550" y="-79"/>
                    </a:lnTo>
                    <a:lnTo>
                      <a:pt x="516550" y="77278"/>
                    </a:lnTo>
                    <a:lnTo>
                      <a:pt x="519" y="77278"/>
                    </a:lnTo>
                    <a:close/>
                  </a:path>
                </a:pathLst>
              </a:custGeom>
              <a:grpFill/>
              <a:ln w="12179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xmlns="" id="{4CD8CB5A-645C-4582-95BF-987DB1AAA245}"/>
                  </a:ext>
                </a:extLst>
              </p:cNvPr>
              <p:cNvSpPr/>
              <p:nvPr/>
            </p:nvSpPr>
            <p:spPr>
              <a:xfrm>
                <a:off x="6621534" y="2664574"/>
                <a:ext cx="442020" cy="77357"/>
              </a:xfrm>
              <a:custGeom>
                <a:avLst/>
                <a:gdLst>
                  <a:gd name="connsiteX0" fmla="*/ 532 w 442020"/>
                  <a:gd name="connsiteY0" fmla="*/ -79 h 77357"/>
                  <a:gd name="connsiteX1" fmla="*/ 442552 w 442020"/>
                  <a:gd name="connsiteY1" fmla="*/ -79 h 77357"/>
                  <a:gd name="connsiteX2" fmla="*/ 442552 w 442020"/>
                  <a:gd name="connsiteY2" fmla="*/ 77278 h 77357"/>
                  <a:gd name="connsiteX3" fmla="*/ 532 w 442020"/>
                  <a:gd name="connsiteY3" fmla="*/ 7727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2020" h="77357">
                    <a:moveTo>
                      <a:pt x="532" y="-79"/>
                    </a:moveTo>
                    <a:lnTo>
                      <a:pt x="442552" y="-79"/>
                    </a:lnTo>
                    <a:lnTo>
                      <a:pt x="442552" y="77278"/>
                    </a:lnTo>
                    <a:lnTo>
                      <a:pt x="532" y="77278"/>
                    </a:lnTo>
                    <a:close/>
                  </a:path>
                </a:pathLst>
              </a:custGeom>
              <a:grpFill/>
              <a:ln w="11271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97C2FEB2-3BBE-48A4-8755-675A2B338561}"/>
                </a:ext>
              </a:extLst>
            </p:cNvPr>
            <p:cNvSpPr/>
            <p:nvPr/>
          </p:nvSpPr>
          <p:spPr>
            <a:xfrm>
              <a:off x="4087250" y="3379192"/>
              <a:ext cx="2268065" cy="439362"/>
            </a:xfrm>
            <a:custGeom>
              <a:avLst/>
              <a:gdLst>
                <a:gd name="connsiteX0" fmla="*/ 2718519 w 2718079"/>
                <a:gd name="connsiteY0" fmla="*/ 439266 h 439362"/>
                <a:gd name="connsiteX1" fmla="*/ 2419619 w 2718079"/>
                <a:gd name="connsiteY1" fmla="*/ 89946 h 439362"/>
                <a:gd name="connsiteX2" fmla="*/ 2354623 w 2718079"/>
                <a:gd name="connsiteY2" fmla="*/ 110007 h 439362"/>
                <a:gd name="connsiteX3" fmla="*/ 2212164 w 2718079"/>
                <a:gd name="connsiteY3" fmla="*/ 102401 h 439362"/>
                <a:gd name="connsiteX4" fmla="*/ 2100289 w 2718079"/>
                <a:gd name="connsiteY4" fmla="*/ -97 h 439362"/>
                <a:gd name="connsiteX5" fmla="*/ 439 w 2718079"/>
                <a:gd name="connsiteY5" fmla="*/ 439266 h 43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18079" h="439362">
                  <a:moveTo>
                    <a:pt x="2718519" y="439266"/>
                  </a:moveTo>
                  <a:lnTo>
                    <a:pt x="2419619" y="89946"/>
                  </a:lnTo>
                  <a:lnTo>
                    <a:pt x="2354623" y="110007"/>
                  </a:lnTo>
                  <a:lnTo>
                    <a:pt x="2212164" y="102401"/>
                  </a:lnTo>
                  <a:lnTo>
                    <a:pt x="2100289" y="-97"/>
                  </a:lnTo>
                  <a:lnTo>
                    <a:pt x="439" y="439266"/>
                  </a:lnTo>
                </a:path>
              </a:pathLst>
            </a:custGeom>
            <a:solidFill>
              <a:srgbClr val="B3B3B3">
                <a:alpha val="20000"/>
              </a:srgbClr>
            </a:solidFill>
            <a:ln w="5762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B8EF23BD-0EBC-4CE6-8D65-E9D5517B399E}"/>
                </a:ext>
              </a:extLst>
            </p:cNvPr>
            <p:cNvSpPr/>
            <p:nvPr/>
          </p:nvSpPr>
          <p:spPr>
            <a:xfrm>
              <a:off x="5747895" y="3032315"/>
              <a:ext cx="723769" cy="613900"/>
            </a:xfrm>
            <a:custGeom>
              <a:avLst/>
              <a:gdLst>
                <a:gd name="connsiteX0" fmla="*/ 413074 w 723769"/>
                <a:gd name="connsiteY0" fmla="*/ 364569 h 613900"/>
                <a:gd name="connsiteX1" fmla="*/ 365104 w 723769"/>
                <a:gd name="connsiteY1" fmla="*/ 44708 h 613900"/>
                <a:gd name="connsiteX2" fmla="*/ 45243 w 723769"/>
                <a:gd name="connsiteY2" fmla="*/ 92677 h 613900"/>
                <a:gd name="connsiteX3" fmla="*/ 93213 w 723769"/>
                <a:gd name="connsiteY3" fmla="*/ 412538 h 613900"/>
                <a:gd name="connsiteX4" fmla="*/ 410529 w 723769"/>
                <a:gd name="connsiteY4" fmla="*/ 367946 h 613900"/>
                <a:gd name="connsiteX5" fmla="*/ 697539 w 723769"/>
                <a:gd name="connsiteY5" fmla="*/ 584223 h 613900"/>
                <a:gd name="connsiteX6" fmla="*/ 538495 w 723769"/>
                <a:gd name="connsiteY6" fmla="*/ 429965 h 613900"/>
                <a:gd name="connsiteX7" fmla="*/ 724208 w 723769"/>
                <a:gd name="connsiteY7" fmla="*/ 569909 h 613900"/>
                <a:gd name="connsiteX8" fmla="*/ 691130 w 723769"/>
                <a:gd name="connsiteY8" fmla="*/ 613804 h 613900"/>
                <a:gd name="connsiteX9" fmla="*/ 505418 w 723769"/>
                <a:gd name="connsiteY9" fmla="*/ 473860 h 61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769" h="613900">
                  <a:moveTo>
                    <a:pt x="413074" y="364569"/>
                  </a:moveTo>
                  <a:cubicBezTo>
                    <a:pt x="488154" y="262996"/>
                    <a:pt x="466678" y="119789"/>
                    <a:pt x="365104" y="44708"/>
                  </a:cubicBezTo>
                  <a:cubicBezTo>
                    <a:pt x="263531" y="-30373"/>
                    <a:pt x="120324" y="-8896"/>
                    <a:pt x="45243" y="92677"/>
                  </a:cubicBezTo>
                  <a:cubicBezTo>
                    <a:pt x="-29837" y="194251"/>
                    <a:pt x="-8361" y="337457"/>
                    <a:pt x="93213" y="412538"/>
                  </a:cubicBezTo>
                  <a:cubicBezTo>
                    <a:pt x="193461" y="486640"/>
                    <a:pt x="334587" y="466807"/>
                    <a:pt x="410529" y="367946"/>
                  </a:cubicBezTo>
                  <a:lnTo>
                    <a:pt x="697539" y="584223"/>
                  </a:lnTo>
                  <a:moveTo>
                    <a:pt x="538495" y="429965"/>
                  </a:moveTo>
                  <a:lnTo>
                    <a:pt x="724208" y="569909"/>
                  </a:lnTo>
                  <a:lnTo>
                    <a:pt x="691130" y="613804"/>
                  </a:lnTo>
                  <a:lnTo>
                    <a:pt x="505418" y="473860"/>
                  </a:lnTo>
                </a:path>
              </a:pathLst>
            </a:custGeom>
            <a:noFill/>
            <a:ln w="53809" cap="rnd">
              <a:solidFill>
                <a:schemeClr val="tx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xmlns="" id="{D34ED3A2-2624-445A-B9BD-17F9FB2A110C}"/>
                </a:ext>
              </a:extLst>
            </p:cNvPr>
            <p:cNvSpPr txBox="1"/>
            <p:nvPr/>
          </p:nvSpPr>
          <p:spPr>
            <a:xfrm>
              <a:off x="3171131" y="3975676"/>
              <a:ext cx="10903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2200" spc="0" baseline="0" dirty="0">
                  <a:solidFill>
                    <a:srgbClr val="FF0000"/>
                  </a:solidFill>
                  <a:latin typeface="Fira Sans"/>
                  <a:sym typeface="Fira Sans"/>
                  <a:rtl val="0"/>
                </a:rPr>
                <a:t>Match?</a:t>
              </a: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xmlns="" id="{EBC49B8F-8DD9-44A4-9592-5DD35446A55C}"/>
                </a:ext>
              </a:extLst>
            </p:cNvPr>
            <p:cNvSpPr/>
            <p:nvPr/>
          </p:nvSpPr>
          <p:spPr>
            <a:xfrm>
              <a:off x="3387117" y="3911561"/>
              <a:ext cx="664217" cy="7208"/>
            </a:xfrm>
            <a:custGeom>
              <a:avLst/>
              <a:gdLst>
                <a:gd name="connsiteX0" fmla="*/ 0 w 664217"/>
                <a:gd name="connsiteY0" fmla="*/ -471 h 7208"/>
                <a:gd name="connsiteX1" fmla="*/ 664217 w 664217"/>
                <a:gd name="connsiteY1" fmla="*/ -471 h 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4217" h="7208">
                  <a:moveTo>
                    <a:pt x="0" y="-471"/>
                  </a:moveTo>
                  <a:lnTo>
                    <a:pt x="664217" y="-471"/>
                  </a:lnTo>
                </a:path>
              </a:pathLst>
            </a:custGeom>
            <a:noFill/>
            <a:ln w="28575" cap="flat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E44878BB-C337-43C9-8973-064ABB6BFA76}"/>
                </a:ext>
              </a:extLst>
            </p:cNvPr>
            <p:cNvSpPr txBox="1"/>
            <p:nvPr/>
          </p:nvSpPr>
          <p:spPr>
            <a:xfrm>
              <a:off x="1762137" y="2525280"/>
              <a:ext cx="8691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AU" sz="1400" spc="0" baseline="0">
                  <a:solidFill>
                    <a:srgbClr val="21353A"/>
                  </a:solidFill>
                  <a:sym typeface="Fira Sans"/>
                  <a:rtl val="0"/>
                </a:rPr>
                <a:t>Source 1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xmlns="" id="{616992B9-8F49-444D-B661-D1EF947198CA}"/>
                </a:ext>
              </a:extLst>
            </p:cNvPr>
            <p:cNvSpPr txBox="1"/>
            <p:nvPr/>
          </p:nvSpPr>
          <p:spPr>
            <a:xfrm>
              <a:off x="4787718" y="2525680"/>
              <a:ext cx="8803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AU" sz="1400" spc="0" baseline="0" dirty="0">
                  <a:solidFill>
                    <a:srgbClr val="21353A"/>
                  </a:solidFill>
                  <a:sym typeface="Fira Sans"/>
                  <a:rtl val="0"/>
                </a:rPr>
                <a:t>Source 2</a:t>
              </a:r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xmlns="" id="{70A1A5A4-3D0F-435F-A352-7FDC027E8828}"/>
              </a:ext>
            </a:extLst>
          </p:cNvPr>
          <p:cNvGrpSpPr/>
          <p:nvPr/>
        </p:nvGrpSpPr>
        <p:grpSpPr>
          <a:xfrm>
            <a:off x="8128003" y="1944441"/>
            <a:ext cx="2682567" cy="1637359"/>
            <a:chOff x="8128003" y="2341684"/>
            <a:chExt cx="2682567" cy="1637359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xmlns="" id="{61B0D83B-F00D-4D7B-A2EE-9C8BD00143BC}"/>
                </a:ext>
              </a:extLst>
            </p:cNvPr>
            <p:cNvGrpSpPr/>
            <p:nvPr/>
          </p:nvGrpSpPr>
          <p:grpSpPr>
            <a:xfrm>
              <a:off x="8955634" y="3004622"/>
              <a:ext cx="892581" cy="738383"/>
              <a:chOff x="9255740" y="3574215"/>
              <a:chExt cx="892581" cy="738383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xmlns="" id="{93FA8F80-C533-4FEE-85EA-FA0F2C77D8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39921" y="3624035"/>
                <a:ext cx="356930" cy="24042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xmlns="" id="{A198E7D2-9B25-4C1D-91C6-0FCBCB7C55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9921" y="3866957"/>
                <a:ext cx="137652" cy="35261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xmlns="" id="{DEBBAFD4-4CB1-4045-849A-2BDF883618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0399" y="3699708"/>
                <a:ext cx="427631" cy="169707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xmlns="" id="{BA514D4E-3FF0-484A-8D30-9B9DD773AD9D}"/>
                  </a:ext>
                </a:extLst>
              </p:cNvPr>
              <p:cNvSpPr/>
              <p:nvPr/>
            </p:nvSpPr>
            <p:spPr>
              <a:xfrm>
                <a:off x="9255740" y="3634677"/>
                <a:ext cx="144000" cy="144000"/>
              </a:xfrm>
              <a:custGeom>
                <a:avLst/>
                <a:gdLst>
                  <a:gd name="connsiteX0" fmla="*/ 494 w 913510"/>
                  <a:gd name="connsiteY0" fmla="*/ -79 h 77357"/>
                  <a:gd name="connsiteX1" fmla="*/ 914005 w 913510"/>
                  <a:gd name="connsiteY1" fmla="*/ -79 h 77357"/>
                  <a:gd name="connsiteX2" fmla="*/ 914005 w 913510"/>
                  <a:gd name="connsiteY2" fmla="*/ 77278 h 77357"/>
                  <a:gd name="connsiteX3" fmla="*/ 494 w 913510"/>
                  <a:gd name="connsiteY3" fmla="*/ 7727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494" y="-79"/>
                    </a:moveTo>
                    <a:lnTo>
                      <a:pt x="914005" y="-79"/>
                    </a:lnTo>
                    <a:lnTo>
                      <a:pt x="914005" y="77278"/>
                    </a:lnTo>
                    <a:lnTo>
                      <a:pt x="494" y="77278"/>
                    </a:lnTo>
                    <a:close/>
                  </a:path>
                </a:pathLst>
              </a:custGeom>
              <a:solidFill>
                <a:schemeClr val="accent6"/>
              </a:solidFill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xmlns="" id="{66B98E5D-9746-4E33-8D74-C605D7CC925D}"/>
                  </a:ext>
                </a:extLst>
              </p:cNvPr>
              <p:cNvSpPr/>
              <p:nvPr/>
            </p:nvSpPr>
            <p:spPr>
              <a:xfrm>
                <a:off x="10004321" y="3574215"/>
                <a:ext cx="144000" cy="144000"/>
              </a:xfrm>
              <a:custGeom>
                <a:avLst/>
                <a:gdLst>
                  <a:gd name="connsiteX0" fmla="*/ 494 w 913510"/>
                  <a:gd name="connsiteY0" fmla="*/ -79 h 77357"/>
                  <a:gd name="connsiteX1" fmla="*/ 914005 w 913510"/>
                  <a:gd name="connsiteY1" fmla="*/ -79 h 77357"/>
                  <a:gd name="connsiteX2" fmla="*/ 914005 w 913510"/>
                  <a:gd name="connsiteY2" fmla="*/ 77278 h 77357"/>
                  <a:gd name="connsiteX3" fmla="*/ 494 w 913510"/>
                  <a:gd name="connsiteY3" fmla="*/ 7727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494" y="-79"/>
                    </a:moveTo>
                    <a:lnTo>
                      <a:pt x="914005" y="-79"/>
                    </a:lnTo>
                    <a:lnTo>
                      <a:pt x="914005" y="77278"/>
                    </a:lnTo>
                    <a:lnTo>
                      <a:pt x="494" y="77278"/>
                    </a:lnTo>
                    <a:close/>
                  </a:path>
                </a:pathLst>
              </a:custGeom>
              <a:solidFill>
                <a:schemeClr val="accent6"/>
              </a:solidFill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xmlns="" id="{2A1FBF8B-7DF1-443B-A9A6-444C534144FA}"/>
                  </a:ext>
                </a:extLst>
              </p:cNvPr>
              <p:cNvGrpSpPr/>
              <p:nvPr/>
            </p:nvGrpSpPr>
            <p:grpSpPr>
              <a:xfrm>
                <a:off x="9551919" y="3683304"/>
                <a:ext cx="372223" cy="372223"/>
                <a:chOff x="8430136" y="3709404"/>
                <a:chExt cx="372223" cy="372223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xmlns="" id="{31068E4A-861B-4BDB-82FA-E34B274085AE}"/>
                    </a:ext>
                  </a:extLst>
                </p:cNvPr>
                <p:cNvSpPr/>
                <p:nvPr/>
              </p:nvSpPr>
              <p:spPr>
                <a:xfrm>
                  <a:off x="8439977" y="3719245"/>
                  <a:ext cx="352540" cy="3525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pic>
              <p:nvPicPr>
                <p:cNvPr id="189" name="Graphic 188">
                  <a:extLst>
                    <a:ext uri="{FF2B5EF4-FFF2-40B4-BE49-F238E27FC236}">
                      <a16:creationId xmlns:a16="http://schemas.microsoft.com/office/drawing/2014/main" xmlns="" id="{A281B58D-C22C-45CF-B76D-742B01549C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30136" y="3709404"/>
                  <a:ext cx="372223" cy="372223"/>
                </a:xfrm>
                <a:prstGeom prst="rect">
                  <a:avLst/>
                </a:prstGeom>
              </p:spPr>
            </p:pic>
          </p:grp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xmlns="" id="{EA29C0FB-2F76-47DC-AF0C-A37B8065D16A}"/>
                  </a:ext>
                </a:extLst>
              </p:cNvPr>
              <p:cNvSpPr/>
              <p:nvPr/>
            </p:nvSpPr>
            <p:spPr>
              <a:xfrm>
                <a:off x="9805573" y="4168598"/>
                <a:ext cx="144000" cy="144000"/>
              </a:xfrm>
              <a:custGeom>
                <a:avLst/>
                <a:gdLst>
                  <a:gd name="connsiteX0" fmla="*/ 494 w 913510"/>
                  <a:gd name="connsiteY0" fmla="*/ -79 h 77357"/>
                  <a:gd name="connsiteX1" fmla="*/ 914005 w 913510"/>
                  <a:gd name="connsiteY1" fmla="*/ -79 h 77357"/>
                  <a:gd name="connsiteX2" fmla="*/ 914005 w 913510"/>
                  <a:gd name="connsiteY2" fmla="*/ 77278 h 77357"/>
                  <a:gd name="connsiteX3" fmla="*/ 494 w 913510"/>
                  <a:gd name="connsiteY3" fmla="*/ 7727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494" y="-79"/>
                    </a:moveTo>
                    <a:lnTo>
                      <a:pt x="914005" y="-79"/>
                    </a:lnTo>
                    <a:lnTo>
                      <a:pt x="914005" y="77278"/>
                    </a:lnTo>
                    <a:lnTo>
                      <a:pt x="494" y="77278"/>
                    </a:lnTo>
                    <a:close/>
                  </a:path>
                </a:pathLst>
              </a:custGeom>
              <a:solidFill>
                <a:schemeClr val="accent1"/>
              </a:solidFill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xmlns="" id="{5BBA0A7A-5538-4F88-8395-AF52654E5835}"/>
                </a:ext>
              </a:extLst>
            </p:cNvPr>
            <p:cNvGrpSpPr/>
            <p:nvPr/>
          </p:nvGrpSpPr>
          <p:grpSpPr>
            <a:xfrm>
              <a:off x="8159397" y="2407842"/>
              <a:ext cx="973923" cy="804368"/>
              <a:chOff x="9298510" y="3533154"/>
              <a:chExt cx="973923" cy="804368"/>
            </a:xfrm>
          </p:grpSpPr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xmlns="" id="{43C52704-2701-4E12-9BB6-0A5E4196ED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39921" y="3817681"/>
                <a:ext cx="425741" cy="4677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xmlns="" id="{5FE1603C-1B46-4EF9-B751-0E6B474C1E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06201" y="3866957"/>
                <a:ext cx="133720" cy="36769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xmlns="" id="{7EDA8E51-058B-44D5-9BCA-1C478603CB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1980" y="3606383"/>
                <a:ext cx="316050" cy="26303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xmlns="" id="{F21B014E-13D3-4523-BE84-759831B39AA4}"/>
                  </a:ext>
                </a:extLst>
              </p:cNvPr>
              <p:cNvSpPr/>
              <p:nvPr/>
            </p:nvSpPr>
            <p:spPr>
              <a:xfrm>
                <a:off x="9298510" y="3533154"/>
                <a:ext cx="144000" cy="144000"/>
              </a:xfrm>
              <a:custGeom>
                <a:avLst/>
                <a:gdLst>
                  <a:gd name="connsiteX0" fmla="*/ 494 w 913510"/>
                  <a:gd name="connsiteY0" fmla="*/ -79 h 77357"/>
                  <a:gd name="connsiteX1" fmla="*/ 914005 w 913510"/>
                  <a:gd name="connsiteY1" fmla="*/ -79 h 77357"/>
                  <a:gd name="connsiteX2" fmla="*/ 914005 w 913510"/>
                  <a:gd name="connsiteY2" fmla="*/ 77278 h 77357"/>
                  <a:gd name="connsiteX3" fmla="*/ 494 w 913510"/>
                  <a:gd name="connsiteY3" fmla="*/ 7727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494" y="-79"/>
                    </a:moveTo>
                    <a:lnTo>
                      <a:pt x="914005" y="-79"/>
                    </a:lnTo>
                    <a:lnTo>
                      <a:pt x="914005" y="77278"/>
                    </a:lnTo>
                    <a:lnTo>
                      <a:pt x="494" y="77278"/>
                    </a:lnTo>
                    <a:close/>
                  </a:path>
                </a:pathLst>
              </a:custGeom>
              <a:solidFill>
                <a:schemeClr val="accent1"/>
              </a:solidFill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xmlns="" id="{5D01A0F7-7167-49DA-BFA9-C686DBEA27F3}"/>
                  </a:ext>
                </a:extLst>
              </p:cNvPr>
              <p:cNvSpPr/>
              <p:nvPr/>
            </p:nvSpPr>
            <p:spPr>
              <a:xfrm>
                <a:off x="10128433" y="3742234"/>
                <a:ext cx="144000" cy="144000"/>
              </a:xfrm>
              <a:custGeom>
                <a:avLst/>
                <a:gdLst>
                  <a:gd name="connsiteX0" fmla="*/ 494 w 913510"/>
                  <a:gd name="connsiteY0" fmla="*/ -79 h 77357"/>
                  <a:gd name="connsiteX1" fmla="*/ 914005 w 913510"/>
                  <a:gd name="connsiteY1" fmla="*/ -79 h 77357"/>
                  <a:gd name="connsiteX2" fmla="*/ 914005 w 913510"/>
                  <a:gd name="connsiteY2" fmla="*/ 77278 h 77357"/>
                  <a:gd name="connsiteX3" fmla="*/ 494 w 913510"/>
                  <a:gd name="connsiteY3" fmla="*/ 7727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494" y="-79"/>
                    </a:moveTo>
                    <a:lnTo>
                      <a:pt x="914005" y="-79"/>
                    </a:lnTo>
                    <a:lnTo>
                      <a:pt x="914005" y="77278"/>
                    </a:lnTo>
                    <a:lnTo>
                      <a:pt x="494" y="77278"/>
                    </a:lnTo>
                    <a:close/>
                  </a:path>
                </a:pathLst>
              </a:custGeom>
              <a:solidFill>
                <a:schemeClr val="accent6"/>
              </a:solidFill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xmlns="" id="{647F4863-DB85-4A0C-9BAB-3FACC489993F}"/>
                  </a:ext>
                </a:extLst>
              </p:cNvPr>
              <p:cNvGrpSpPr/>
              <p:nvPr/>
            </p:nvGrpSpPr>
            <p:grpSpPr>
              <a:xfrm>
                <a:off x="9551919" y="3683304"/>
                <a:ext cx="372223" cy="372223"/>
                <a:chOff x="8430136" y="3709404"/>
                <a:chExt cx="372223" cy="372223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xmlns="" id="{F5B69EB5-216A-43E7-9957-C27F68DC09CB}"/>
                    </a:ext>
                  </a:extLst>
                </p:cNvPr>
                <p:cNvSpPr/>
                <p:nvPr/>
              </p:nvSpPr>
              <p:spPr>
                <a:xfrm>
                  <a:off x="8439977" y="3719245"/>
                  <a:ext cx="352540" cy="3525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pic>
              <p:nvPicPr>
                <p:cNvPr id="212" name="Graphic 211">
                  <a:extLst>
                    <a:ext uri="{FF2B5EF4-FFF2-40B4-BE49-F238E27FC236}">
                      <a16:creationId xmlns:a16="http://schemas.microsoft.com/office/drawing/2014/main" xmlns="" id="{794C3486-4901-49B9-9400-29C4EFA914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30136" y="3709404"/>
                  <a:ext cx="372223" cy="372223"/>
                </a:xfrm>
                <a:prstGeom prst="rect">
                  <a:avLst/>
                </a:prstGeom>
              </p:spPr>
            </p:pic>
          </p:grp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xmlns="" id="{3A6E75E5-A8CF-41D9-988A-C1858DA57008}"/>
                  </a:ext>
                </a:extLst>
              </p:cNvPr>
              <p:cNvSpPr/>
              <p:nvPr/>
            </p:nvSpPr>
            <p:spPr>
              <a:xfrm>
                <a:off x="9524359" y="4193522"/>
                <a:ext cx="144000" cy="144000"/>
              </a:xfrm>
              <a:custGeom>
                <a:avLst/>
                <a:gdLst>
                  <a:gd name="connsiteX0" fmla="*/ 494 w 913510"/>
                  <a:gd name="connsiteY0" fmla="*/ -79 h 77357"/>
                  <a:gd name="connsiteX1" fmla="*/ 914005 w 913510"/>
                  <a:gd name="connsiteY1" fmla="*/ -79 h 77357"/>
                  <a:gd name="connsiteX2" fmla="*/ 914005 w 913510"/>
                  <a:gd name="connsiteY2" fmla="*/ 77278 h 77357"/>
                  <a:gd name="connsiteX3" fmla="*/ 494 w 913510"/>
                  <a:gd name="connsiteY3" fmla="*/ 7727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494" y="-79"/>
                    </a:moveTo>
                    <a:lnTo>
                      <a:pt x="914005" y="-79"/>
                    </a:lnTo>
                    <a:lnTo>
                      <a:pt x="914005" y="77278"/>
                    </a:lnTo>
                    <a:lnTo>
                      <a:pt x="494" y="77278"/>
                    </a:lnTo>
                    <a:close/>
                  </a:path>
                </a:pathLst>
              </a:custGeom>
              <a:solidFill>
                <a:schemeClr val="accent6"/>
              </a:solidFill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xmlns="" id="{ACA6B8C8-96D6-4ECE-BD77-8FF01F2BE3E5}"/>
                </a:ext>
              </a:extLst>
            </p:cNvPr>
            <p:cNvGrpSpPr/>
            <p:nvPr/>
          </p:nvGrpSpPr>
          <p:grpSpPr>
            <a:xfrm>
              <a:off x="9614194" y="2341684"/>
              <a:ext cx="945847" cy="481312"/>
              <a:chOff x="9202474" y="3574215"/>
              <a:chExt cx="945847" cy="481312"/>
            </a:xfrm>
          </p:grpSpPr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xmlns="" id="{2A294C3E-2F23-42FD-95E8-39AC5337AD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39921" y="3624035"/>
                <a:ext cx="356930" cy="24042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xmlns="" id="{EFFFD87F-AB99-4CA0-9EE1-F0B1DEC712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25284" y="3783399"/>
                <a:ext cx="514637" cy="8355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xmlns="" id="{1322F95E-2020-4DF5-8DBE-AA021DA6E2E3}"/>
                  </a:ext>
                </a:extLst>
              </p:cNvPr>
              <p:cNvSpPr/>
              <p:nvPr/>
            </p:nvSpPr>
            <p:spPr>
              <a:xfrm>
                <a:off x="10004321" y="3574215"/>
                <a:ext cx="144000" cy="144000"/>
              </a:xfrm>
              <a:custGeom>
                <a:avLst/>
                <a:gdLst>
                  <a:gd name="connsiteX0" fmla="*/ 494 w 913510"/>
                  <a:gd name="connsiteY0" fmla="*/ -79 h 77357"/>
                  <a:gd name="connsiteX1" fmla="*/ 914005 w 913510"/>
                  <a:gd name="connsiteY1" fmla="*/ -79 h 77357"/>
                  <a:gd name="connsiteX2" fmla="*/ 914005 w 913510"/>
                  <a:gd name="connsiteY2" fmla="*/ 77278 h 77357"/>
                  <a:gd name="connsiteX3" fmla="*/ 494 w 913510"/>
                  <a:gd name="connsiteY3" fmla="*/ 7727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494" y="-79"/>
                    </a:moveTo>
                    <a:lnTo>
                      <a:pt x="914005" y="-79"/>
                    </a:lnTo>
                    <a:lnTo>
                      <a:pt x="914005" y="77278"/>
                    </a:lnTo>
                    <a:lnTo>
                      <a:pt x="494" y="77278"/>
                    </a:lnTo>
                    <a:close/>
                  </a:path>
                </a:pathLst>
              </a:custGeom>
              <a:solidFill>
                <a:schemeClr val="accent6"/>
              </a:solidFill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xmlns="" id="{6576B828-2E4F-4A4D-B677-A14424823F0B}"/>
                  </a:ext>
                </a:extLst>
              </p:cNvPr>
              <p:cNvGrpSpPr/>
              <p:nvPr/>
            </p:nvGrpSpPr>
            <p:grpSpPr>
              <a:xfrm>
                <a:off x="9551919" y="3683304"/>
                <a:ext cx="372223" cy="372223"/>
                <a:chOff x="8430136" y="3709404"/>
                <a:chExt cx="372223" cy="372223"/>
              </a:xfrm>
            </p:grpSpPr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xmlns="" id="{6A17C89E-258A-4B99-AEA4-3B1ACE152A39}"/>
                    </a:ext>
                  </a:extLst>
                </p:cNvPr>
                <p:cNvSpPr/>
                <p:nvPr/>
              </p:nvSpPr>
              <p:spPr>
                <a:xfrm>
                  <a:off x="8439977" y="3719245"/>
                  <a:ext cx="352540" cy="3525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pic>
              <p:nvPicPr>
                <p:cNvPr id="222" name="Graphic 221">
                  <a:extLst>
                    <a:ext uri="{FF2B5EF4-FFF2-40B4-BE49-F238E27FC236}">
                      <a16:creationId xmlns:a16="http://schemas.microsoft.com/office/drawing/2014/main" xmlns="" id="{A09944F6-B003-4E77-B161-4CC4AC0B60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30136" y="3709404"/>
                  <a:ext cx="372223" cy="372223"/>
                </a:xfrm>
                <a:prstGeom prst="rect">
                  <a:avLst/>
                </a:prstGeom>
              </p:spPr>
            </p:pic>
          </p:grp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xmlns="" id="{0DC94465-7C4E-411A-AD4F-C284287A915B}"/>
                  </a:ext>
                </a:extLst>
              </p:cNvPr>
              <p:cNvSpPr/>
              <p:nvPr/>
            </p:nvSpPr>
            <p:spPr>
              <a:xfrm>
                <a:off x="9202474" y="3735356"/>
                <a:ext cx="144000" cy="144000"/>
              </a:xfrm>
              <a:custGeom>
                <a:avLst/>
                <a:gdLst>
                  <a:gd name="connsiteX0" fmla="*/ 494 w 913510"/>
                  <a:gd name="connsiteY0" fmla="*/ -79 h 77357"/>
                  <a:gd name="connsiteX1" fmla="*/ 914005 w 913510"/>
                  <a:gd name="connsiteY1" fmla="*/ -79 h 77357"/>
                  <a:gd name="connsiteX2" fmla="*/ 914005 w 913510"/>
                  <a:gd name="connsiteY2" fmla="*/ 77278 h 77357"/>
                  <a:gd name="connsiteX3" fmla="*/ 494 w 913510"/>
                  <a:gd name="connsiteY3" fmla="*/ 7727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494" y="-79"/>
                    </a:moveTo>
                    <a:lnTo>
                      <a:pt x="914005" y="-79"/>
                    </a:lnTo>
                    <a:lnTo>
                      <a:pt x="914005" y="77278"/>
                    </a:lnTo>
                    <a:lnTo>
                      <a:pt x="494" y="77278"/>
                    </a:lnTo>
                    <a:close/>
                  </a:path>
                </a:pathLst>
              </a:custGeom>
              <a:solidFill>
                <a:schemeClr val="accent1"/>
              </a:solidFill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 dirty="0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xmlns="" id="{9862FB53-B2F5-4416-B68F-C25DED2C6352}"/>
                </a:ext>
              </a:extLst>
            </p:cNvPr>
            <p:cNvGrpSpPr/>
            <p:nvPr/>
          </p:nvGrpSpPr>
          <p:grpSpPr>
            <a:xfrm>
              <a:off x="9965275" y="3270088"/>
              <a:ext cx="845295" cy="666598"/>
              <a:chOff x="9231026" y="3633372"/>
              <a:chExt cx="845295" cy="666598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xmlns="" id="{AF7277B8-A6C0-4202-A8FE-82F403E06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66567" y="3673462"/>
                <a:ext cx="473355" cy="19099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xmlns="" id="{655FE94A-151A-4891-AF7B-B051200D6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9921" y="3866957"/>
                <a:ext cx="255340" cy="36125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xmlns="" id="{2D4F7308-B9C6-4475-A4DD-57CA9F437E71}"/>
                  </a:ext>
                </a:extLst>
              </p:cNvPr>
              <p:cNvSpPr/>
              <p:nvPr/>
            </p:nvSpPr>
            <p:spPr>
              <a:xfrm>
                <a:off x="9231026" y="3633372"/>
                <a:ext cx="144000" cy="144000"/>
              </a:xfrm>
              <a:custGeom>
                <a:avLst/>
                <a:gdLst>
                  <a:gd name="connsiteX0" fmla="*/ 494 w 913510"/>
                  <a:gd name="connsiteY0" fmla="*/ -79 h 77357"/>
                  <a:gd name="connsiteX1" fmla="*/ 914005 w 913510"/>
                  <a:gd name="connsiteY1" fmla="*/ -79 h 77357"/>
                  <a:gd name="connsiteX2" fmla="*/ 914005 w 913510"/>
                  <a:gd name="connsiteY2" fmla="*/ 77278 h 77357"/>
                  <a:gd name="connsiteX3" fmla="*/ 494 w 913510"/>
                  <a:gd name="connsiteY3" fmla="*/ 7727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494" y="-79"/>
                    </a:moveTo>
                    <a:lnTo>
                      <a:pt x="914005" y="-79"/>
                    </a:lnTo>
                    <a:lnTo>
                      <a:pt x="914005" y="77278"/>
                    </a:lnTo>
                    <a:lnTo>
                      <a:pt x="494" y="77278"/>
                    </a:lnTo>
                    <a:close/>
                  </a:path>
                </a:pathLst>
              </a:custGeom>
              <a:solidFill>
                <a:schemeClr val="accent6"/>
              </a:solidFill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xmlns="" id="{D28704C3-0ED0-405C-B247-3A1C42A06632}"/>
                  </a:ext>
                </a:extLst>
              </p:cNvPr>
              <p:cNvGrpSpPr/>
              <p:nvPr/>
            </p:nvGrpSpPr>
            <p:grpSpPr>
              <a:xfrm>
                <a:off x="9551919" y="3683304"/>
                <a:ext cx="372223" cy="372223"/>
                <a:chOff x="8430136" y="3709404"/>
                <a:chExt cx="372223" cy="372223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xmlns="" id="{A77DE6F9-FC33-4E7C-9B9C-4022925BBB34}"/>
                    </a:ext>
                  </a:extLst>
                </p:cNvPr>
                <p:cNvSpPr/>
                <p:nvPr/>
              </p:nvSpPr>
              <p:spPr>
                <a:xfrm>
                  <a:off x="8439977" y="3719245"/>
                  <a:ext cx="352540" cy="3525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pic>
              <p:nvPicPr>
                <p:cNvPr id="232" name="Graphic 231">
                  <a:extLst>
                    <a:ext uri="{FF2B5EF4-FFF2-40B4-BE49-F238E27FC236}">
                      <a16:creationId xmlns:a16="http://schemas.microsoft.com/office/drawing/2014/main" xmlns="" id="{152A5711-D85D-4CE0-AF5B-392636189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30136" y="3709404"/>
                  <a:ext cx="372223" cy="372223"/>
                </a:xfrm>
                <a:prstGeom prst="rect">
                  <a:avLst/>
                </a:prstGeom>
              </p:spPr>
            </p:pic>
          </p:grp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xmlns="" id="{2FF5BBE6-8EC4-4060-91E4-AA8A6A140CBD}"/>
                  </a:ext>
                </a:extLst>
              </p:cNvPr>
              <p:cNvSpPr/>
              <p:nvPr/>
            </p:nvSpPr>
            <p:spPr>
              <a:xfrm>
                <a:off x="9932321" y="4155970"/>
                <a:ext cx="144000" cy="144000"/>
              </a:xfrm>
              <a:custGeom>
                <a:avLst/>
                <a:gdLst>
                  <a:gd name="connsiteX0" fmla="*/ 494 w 913510"/>
                  <a:gd name="connsiteY0" fmla="*/ -79 h 77357"/>
                  <a:gd name="connsiteX1" fmla="*/ 914005 w 913510"/>
                  <a:gd name="connsiteY1" fmla="*/ -79 h 77357"/>
                  <a:gd name="connsiteX2" fmla="*/ 914005 w 913510"/>
                  <a:gd name="connsiteY2" fmla="*/ 77278 h 77357"/>
                  <a:gd name="connsiteX3" fmla="*/ 494 w 913510"/>
                  <a:gd name="connsiteY3" fmla="*/ 7727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494" y="-79"/>
                    </a:moveTo>
                    <a:lnTo>
                      <a:pt x="914005" y="-79"/>
                    </a:lnTo>
                    <a:lnTo>
                      <a:pt x="914005" y="77278"/>
                    </a:lnTo>
                    <a:lnTo>
                      <a:pt x="494" y="77278"/>
                    </a:lnTo>
                    <a:close/>
                  </a:path>
                </a:pathLst>
              </a:custGeom>
              <a:solidFill>
                <a:schemeClr val="accent1"/>
              </a:solidFill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xmlns="" id="{3137002A-7D1A-47F5-BEEC-5970E07219CA}"/>
                </a:ext>
              </a:extLst>
            </p:cNvPr>
            <p:cNvGrpSpPr/>
            <p:nvPr/>
          </p:nvGrpSpPr>
          <p:grpSpPr>
            <a:xfrm>
              <a:off x="8128003" y="3539741"/>
              <a:ext cx="1002118" cy="439302"/>
              <a:chOff x="9225330" y="3683304"/>
              <a:chExt cx="1002118" cy="439302"/>
            </a:xfrm>
          </p:grpSpPr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xmlns="" id="{4BF91B20-BFB2-4C43-8B7C-EEED2B7E1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9921" y="3866957"/>
                <a:ext cx="392242" cy="17872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xmlns="" id="{52E98352-FE45-4A1B-BA5D-29AF14C201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20615" y="3869415"/>
                <a:ext cx="417415" cy="18611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xmlns="" id="{5928B0C2-0343-4A1E-A656-24688CD1FB5D}"/>
                  </a:ext>
                </a:extLst>
              </p:cNvPr>
              <p:cNvSpPr/>
              <p:nvPr/>
            </p:nvSpPr>
            <p:spPr>
              <a:xfrm>
                <a:off x="9225330" y="3968994"/>
                <a:ext cx="144000" cy="144000"/>
              </a:xfrm>
              <a:custGeom>
                <a:avLst/>
                <a:gdLst>
                  <a:gd name="connsiteX0" fmla="*/ 494 w 913510"/>
                  <a:gd name="connsiteY0" fmla="*/ -79 h 77357"/>
                  <a:gd name="connsiteX1" fmla="*/ 914005 w 913510"/>
                  <a:gd name="connsiteY1" fmla="*/ -79 h 77357"/>
                  <a:gd name="connsiteX2" fmla="*/ 914005 w 913510"/>
                  <a:gd name="connsiteY2" fmla="*/ 77278 h 77357"/>
                  <a:gd name="connsiteX3" fmla="*/ 494 w 913510"/>
                  <a:gd name="connsiteY3" fmla="*/ 7727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494" y="-79"/>
                    </a:moveTo>
                    <a:lnTo>
                      <a:pt x="914005" y="-79"/>
                    </a:lnTo>
                    <a:lnTo>
                      <a:pt x="914005" y="77278"/>
                    </a:lnTo>
                    <a:lnTo>
                      <a:pt x="494" y="77278"/>
                    </a:lnTo>
                    <a:close/>
                  </a:path>
                </a:pathLst>
              </a:custGeom>
              <a:solidFill>
                <a:schemeClr val="accent6"/>
              </a:solidFill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xmlns="" id="{893B745A-FE65-4BD9-B452-84137EBE198E}"/>
                  </a:ext>
                </a:extLst>
              </p:cNvPr>
              <p:cNvGrpSpPr/>
              <p:nvPr/>
            </p:nvGrpSpPr>
            <p:grpSpPr>
              <a:xfrm>
                <a:off x="9551919" y="3683304"/>
                <a:ext cx="372223" cy="372223"/>
                <a:chOff x="8430136" y="3709404"/>
                <a:chExt cx="372223" cy="372223"/>
              </a:xfrm>
            </p:grpSpPr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xmlns="" id="{5D339FDB-66F0-4345-9E8B-A5C9C77075C2}"/>
                    </a:ext>
                  </a:extLst>
                </p:cNvPr>
                <p:cNvSpPr/>
                <p:nvPr/>
              </p:nvSpPr>
              <p:spPr>
                <a:xfrm>
                  <a:off x="8439977" y="3719245"/>
                  <a:ext cx="352540" cy="3525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pic>
              <p:nvPicPr>
                <p:cNvPr id="242" name="Graphic 241">
                  <a:extLst>
                    <a:ext uri="{FF2B5EF4-FFF2-40B4-BE49-F238E27FC236}">
                      <a16:creationId xmlns:a16="http://schemas.microsoft.com/office/drawing/2014/main" xmlns="" id="{7D450DC0-4903-4957-A55A-1872342028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30136" y="3709404"/>
                  <a:ext cx="372223" cy="372223"/>
                </a:xfrm>
                <a:prstGeom prst="rect">
                  <a:avLst/>
                </a:prstGeom>
              </p:spPr>
            </p:pic>
          </p:grp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xmlns="" id="{431DC079-BE49-42E1-931C-16B1C65C5EE9}"/>
                  </a:ext>
                </a:extLst>
              </p:cNvPr>
              <p:cNvSpPr/>
              <p:nvPr/>
            </p:nvSpPr>
            <p:spPr>
              <a:xfrm>
                <a:off x="10083448" y="3978606"/>
                <a:ext cx="144000" cy="144000"/>
              </a:xfrm>
              <a:custGeom>
                <a:avLst/>
                <a:gdLst>
                  <a:gd name="connsiteX0" fmla="*/ 494 w 913510"/>
                  <a:gd name="connsiteY0" fmla="*/ -79 h 77357"/>
                  <a:gd name="connsiteX1" fmla="*/ 914005 w 913510"/>
                  <a:gd name="connsiteY1" fmla="*/ -79 h 77357"/>
                  <a:gd name="connsiteX2" fmla="*/ 914005 w 913510"/>
                  <a:gd name="connsiteY2" fmla="*/ 77278 h 77357"/>
                  <a:gd name="connsiteX3" fmla="*/ 494 w 913510"/>
                  <a:gd name="connsiteY3" fmla="*/ 77278 h 7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510" h="77357">
                    <a:moveTo>
                      <a:pt x="494" y="-79"/>
                    </a:moveTo>
                    <a:lnTo>
                      <a:pt x="914005" y="-79"/>
                    </a:lnTo>
                    <a:lnTo>
                      <a:pt x="914005" y="77278"/>
                    </a:lnTo>
                    <a:lnTo>
                      <a:pt x="494" y="77278"/>
                    </a:lnTo>
                    <a:close/>
                  </a:path>
                </a:pathLst>
              </a:custGeom>
              <a:solidFill>
                <a:schemeClr val="accent1"/>
              </a:solidFill>
              <a:ln w="1620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</p:grpSp>
      <p:sp>
        <p:nvSpPr>
          <p:cNvPr id="258" name="Arrow: Right 257">
            <a:extLst>
              <a:ext uri="{FF2B5EF4-FFF2-40B4-BE49-F238E27FC236}">
                <a16:creationId xmlns:a16="http://schemas.microsoft.com/office/drawing/2014/main" xmlns="" id="{72F8DC2C-1E6B-4697-A7D0-D3693B08D4E8}"/>
              </a:ext>
            </a:extLst>
          </p:cNvPr>
          <p:cNvSpPr/>
          <p:nvPr/>
        </p:nvSpPr>
        <p:spPr>
          <a:xfrm>
            <a:off x="6918213" y="2519753"/>
            <a:ext cx="933728" cy="568938"/>
          </a:xfrm>
          <a:prstGeom prst="rightArrow">
            <a:avLst>
              <a:gd name="adj1" fmla="val 50000"/>
              <a:gd name="adj2" fmla="val 7216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C51334B-1F7A-4895-8704-2C9F00846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227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C386E9-A6DB-4AC4-A057-8A944A8B2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Pain points for entity resolution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CDBC195-D43A-4387-ABA2-5526A64AD6B2}"/>
              </a:ext>
            </a:extLst>
          </p:cNvPr>
          <p:cNvSpPr/>
          <p:nvPr/>
        </p:nvSpPr>
        <p:spPr>
          <a:xfrm>
            <a:off x="838199" y="1825624"/>
            <a:ext cx="5181600" cy="20829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8C5F312-CC02-41DD-9720-5ADBB708E663}"/>
              </a:ext>
            </a:extLst>
          </p:cNvPr>
          <p:cNvSpPr/>
          <p:nvPr/>
        </p:nvSpPr>
        <p:spPr>
          <a:xfrm>
            <a:off x="6172200" y="1825624"/>
            <a:ext cx="5181600" cy="20829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A9B41A1-2185-4A8D-93DC-0877FB57848E}"/>
              </a:ext>
            </a:extLst>
          </p:cNvPr>
          <p:cNvSpPr/>
          <p:nvPr/>
        </p:nvSpPr>
        <p:spPr>
          <a:xfrm>
            <a:off x="6172200" y="4094017"/>
            <a:ext cx="5181599" cy="20829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F6248D3-6155-4CE2-84EC-F0E208BFC87B}"/>
              </a:ext>
            </a:extLst>
          </p:cNvPr>
          <p:cNvSpPr/>
          <p:nvPr/>
        </p:nvSpPr>
        <p:spPr>
          <a:xfrm>
            <a:off x="838199" y="4094018"/>
            <a:ext cx="5181599" cy="20829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Graphic 8" descr="Help">
            <a:extLst>
              <a:ext uri="{FF2B5EF4-FFF2-40B4-BE49-F238E27FC236}">
                <a16:creationId xmlns:a16="http://schemas.microsoft.com/office/drawing/2014/main" xmlns="" id="{CBFBF291-6AFD-48EE-AA1C-0244DF9D6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14008" y="4702643"/>
            <a:ext cx="1181100" cy="1181100"/>
          </a:xfrm>
          <a:prstGeom prst="rect">
            <a:avLst/>
          </a:prstGeom>
        </p:spPr>
      </p:pic>
      <p:pic>
        <p:nvPicPr>
          <p:cNvPr id="11" name="Graphic 10" descr="Bullseye">
            <a:extLst>
              <a:ext uri="{FF2B5EF4-FFF2-40B4-BE49-F238E27FC236}">
                <a16:creationId xmlns:a16="http://schemas.microsoft.com/office/drawing/2014/main" xmlns="" id="{F7FA0D16-92A3-4DA9-A41F-C4F970FD2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048009" y="4702643"/>
            <a:ext cx="1181100" cy="1181100"/>
          </a:xfrm>
          <a:prstGeom prst="rect">
            <a:avLst/>
          </a:prstGeom>
        </p:spPr>
      </p:pic>
      <p:pic>
        <p:nvPicPr>
          <p:cNvPr id="13" name="Graphic 12" descr="Bar graph with upward trend">
            <a:extLst>
              <a:ext uri="{FF2B5EF4-FFF2-40B4-BE49-F238E27FC236}">
                <a16:creationId xmlns:a16="http://schemas.microsoft.com/office/drawing/2014/main" xmlns="" id="{03F6F8F2-96B5-45EB-9E5C-14A8CA895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048009" y="2430416"/>
            <a:ext cx="1181100" cy="1181100"/>
          </a:xfrm>
          <a:prstGeom prst="rect">
            <a:avLst/>
          </a:prstGeom>
        </p:spPr>
      </p:pic>
      <p:pic>
        <p:nvPicPr>
          <p:cNvPr id="15" name="Graphic 14" descr="Female Profile">
            <a:extLst>
              <a:ext uri="{FF2B5EF4-FFF2-40B4-BE49-F238E27FC236}">
                <a16:creationId xmlns:a16="http://schemas.microsoft.com/office/drawing/2014/main" xmlns="" id="{3F5BE782-4FF0-49BC-B26B-1EE7BEB805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714008" y="2429681"/>
            <a:ext cx="1181100" cy="1181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4CB5AD3-F28C-4729-878F-EBAA535B738A}"/>
              </a:ext>
            </a:extLst>
          </p:cNvPr>
          <p:cNvSpPr txBox="1"/>
          <p:nvPr/>
        </p:nvSpPr>
        <p:spPr>
          <a:xfrm>
            <a:off x="6213762" y="2332006"/>
            <a:ext cx="38342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sz="2200" dirty="0"/>
              <a:t>Approximations are required to avoid quadratic scaling. Need to ensure impact on accuracy is minimal.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7CA4FDE-1183-4638-9252-7F396CFE64D3}"/>
              </a:ext>
            </a:extLst>
          </p:cNvPr>
          <p:cNvSpPr txBox="1"/>
          <p:nvPr/>
        </p:nvSpPr>
        <p:spPr>
          <a:xfrm>
            <a:off x="6213761" y="4600398"/>
            <a:ext cx="38342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sz="2200" dirty="0"/>
              <a:t>Standard evaluation methods return imprecise estimates of performance.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DD94B52-67AC-47ED-A686-82D5F4957681}"/>
              </a:ext>
            </a:extLst>
          </p:cNvPr>
          <p:cNvSpPr txBox="1"/>
          <p:nvPr/>
        </p:nvSpPr>
        <p:spPr>
          <a:xfrm>
            <a:off x="879760" y="4600398"/>
            <a:ext cx="38342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sz="2200" dirty="0" smtClean="0"/>
              <a:t>Given inherent uncertainties, it’s important to output predictions with confidence regions.</a:t>
            </a:r>
            <a:endParaRPr lang="en-AU" sz="2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00E521D-71E7-4002-950F-936D7D584091}"/>
              </a:ext>
            </a:extLst>
          </p:cNvPr>
          <p:cNvSpPr txBox="1"/>
          <p:nvPr/>
        </p:nvSpPr>
        <p:spPr>
          <a:xfrm>
            <a:off x="879760" y="2332006"/>
            <a:ext cx="38342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sz="2200" dirty="0"/>
              <a:t>Vast amounts of manually-labelled data are typically required for supervised learning and evaluation.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D5B1E3B-C599-4CA7-AEE8-345A0C7C5138}"/>
              </a:ext>
            </a:extLst>
          </p:cNvPr>
          <p:cNvSpPr txBox="1"/>
          <p:nvPr/>
        </p:nvSpPr>
        <p:spPr>
          <a:xfrm>
            <a:off x="879760" y="1861690"/>
            <a:ext cx="3196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dirty="0">
                <a:latin typeface="+mj-lt"/>
              </a:rPr>
              <a:t>Costly manual labelling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2D67D60-3FBA-41B7-B478-C2D91D3BEBC7}"/>
              </a:ext>
            </a:extLst>
          </p:cNvPr>
          <p:cNvSpPr txBox="1"/>
          <p:nvPr/>
        </p:nvSpPr>
        <p:spPr>
          <a:xfrm>
            <a:off x="6213761" y="1861691"/>
            <a:ext cx="48526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dirty="0">
                <a:latin typeface="+mj-lt"/>
              </a:rPr>
              <a:t>Scalability/computational efficiency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AA8E722-F885-4BF6-B12C-1BCC83EEAF93}"/>
              </a:ext>
            </a:extLst>
          </p:cNvPr>
          <p:cNvSpPr txBox="1"/>
          <p:nvPr/>
        </p:nvSpPr>
        <p:spPr>
          <a:xfrm>
            <a:off x="6213761" y="4131476"/>
            <a:ext cx="29594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dirty="0">
                <a:latin typeface="+mj-lt"/>
              </a:rPr>
              <a:t>Unreliable evaluation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1DBB08E-E8DD-4EC7-9A86-41CBE688863E}"/>
              </a:ext>
            </a:extLst>
          </p:cNvPr>
          <p:cNvSpPr txBox="1"/>
          <p:nvPr/>
        </p:nvSpPr>
        <p:spPr>
          <a:xfrm>
            <a:off x="879760" y="4131477"/>
            <a:ext cx="43941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dirty="0">
                <a:latin typeface="+mj-lt"/>
              </a:rPr>
              <a:t>Limited treatment of uncertainty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55F1F4F-8535-4FCB-AE8A-C153D9915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668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FB557C-E199-4DE8-9FB9-22ED5DC73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Contributions of my 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6D0B22-300A-4D64-9AFA-5523A170E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n-AU" dirty="0"/>
              <a:t>Scalable unsupervised Bayesian ER</a:t>
            </a: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n-AU" dirty="0"/>
              <a:t>Modelling improvements for unsupervised Bayesian ER</a:t>
            </a: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n-AU" dirty="0"/>
              <a:t>A theoretical framework for label-efficient evaluation</a:t>
            </a:r>
          </a:p>
          <a:p>
            <a:pPr marL="457200" indent="-457200">
              <a:lnSpc>
                <a:spcPct val="100000"/>
              </a:lnSpc>
              <a:spcBef>
                <a:spcPts val="1800"/>
              </a:spcBef>
              <a:buFont typeface="+mj-lt"/>
              <a:buAutoNum type="arabicPeriod"/>
            </a:pPr>
            <a:r>
              <a:rPr lang="en-AU" dirty="0"/>
              <a:t>Adaptive labelling policies and empirical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79067D6-8926-4E43-943D-020180CD1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13</a:t>
            </a:fld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FBE245B-999C-49D0-BC07-65758C8E6E4A}"/>
              </a:ext>
            </a:extLst>
          </p:cNvPr>
          <p:cNvSpPr/>
          <p:nvPr/>
        </p:nvSpPr>
        <p:spPr>
          <a:xfrm>
            <a:off x="1475509" y="4851689"/>
            <a:ext cx="408710" cy="4033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F054970-718E-43F9-8190-DA5EC9551BA3}"/>
              </a:ext>
            </a:extLst>
          </p:cNvPr>
          <p:cNvSpPr/>
          <p:nvPr/>
        </p:nvSpPr>
        <p:spPr>
          <a:xfrm>
            <a:off x="6199910" y="4851689"/>
            <a:ext cx="408710" cy="4033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4526095-AD15-46C6-A367-3B1DD73DF875}"/>
              </a:ext>
            </a:extLst>
          </p:cNvPr>
          <p:cNvSpPr/>
          <p:nvPr/>
        </p:nvSpPr>
        <p:spPr>
          <a:xfrm>
            <a:off x="6199910" y="5524211"/>
            <a:ext cx="408710" cy="4033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2858ECC-E2F4-480B-88C7-32675F9EB56D}"/>
              </a:ext>
            </a:extLst>
          </p:cNvPr>
          <p:cNvSpPr/>
          <p:nvPr/>
        </p:nvSpPr>
        <p:spPr>
          <a:xfrm>
            <a:off x="1475509" y="5524211"/>
            <a:ext cx="408710" cy="4033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1223B59-65AE-4F9C-9DA4-68404DF76BBC}"/>
              </a:ext>
            </a:extLst>
          </p:cNvPr>
          <p:cNvSpPr txBox="1"/>
          <p:nvPr/>
        </p:nvSpPr>
        <p:spPr>
          <a:xfrm>
            <a:off x="1884219" y="4867541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Costly manual labelling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B584666-50B2-4DFE-B46C-1DD82603DD73}"/>
              </a:ext>
            </a:extLst>
          </p:cNvPr>
          <p:cNvSpPr txBox="1"/>
          <p:nvPr/>
        </p:nvSpPr>
        <p:spPr>
          <a:xfrm>
            <a:off x="1884219" y="5538065"/>
            <a:ext cx="3547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Limited treatment of uncertainty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6C098E3-FA4B-4E34-AA89-400A11BBCC35}"/>
              </a:ext>
            </a:extLst>
          </p:cNvPr>
          <p:cNvSpPr txBox="1"/>
          <p:nvPr/>
        </p:nvSpPr>
        <p:spPr>
          <a:xfrm>
            <a:off x="6608620" y="4867541"/>
            <a:ext cx="391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Scalability/computational efficiency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C448D69-26AC-4C99-B0A4-62397D3D708D}"/>
              </a:ext>
            </a:extLst>
          </p:cNvPr>
          <p:cNvSpPr txBox="1"/>
          <p:nvPr/>
        </p:nvSpPr>
        <p:spPr>
          <a:xfrm>
            <a:off x="6608619" y="5538033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Unreliable evaluation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730BB6B-069B-4EB3-99E4-500642F12937}"/>
              </a:ext>
            </a:extLst>
          </p:cNvPr>
          <p:cNvSpPr/>
          <p:nvPr/>
        </p:nvSpPr>
        <p:spPr>
          <a:xfrm>
            <a:off x="9247910" y="1825625"/>
            <a:ext cx="408710" cy="4033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EB3A5E3-3924-4808-9105-7972EBDC4AA3}"/>
              </a:ext>
            </a:extLst>
          </p:cNvPr>
          <p:cNvSpPr/>
          <p:nvPr/>
        </p:nvSpPr>
        <p:spPr>
          <a:xfrm>
            <a:off x="9247910" y="2418340"/>
            <a:ext cx="408710" cy="4033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C657EBC-DDB0-4DDC-8B67-D75C4BF94815}"/>
              </a:ext>
            </a:extLst>
          </p:cNvPr>
          <p:cNvSpPr/>
          <p:nvPr/>
        </p:nvSpPr>
        <p:spPr>
          <a:xfrm>
            <a:off x="9247910" y="3013364"/>
            <a:ext cx="408710" cy="4033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00212EB-4977-4699-9EC7-1EB7A1AC0845}"/>
              </a:ext>
            </a:extLst>
          </p:cNvPr>
          <p:cNvSpPr/>
          <p:nvPr/>
        </p:nvSpPr>
        <p:spPr>
          <a:xfrm>
            <a:off x="9247910" y="3603680"/>
            <a:ext cx="408710" cy="40336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CF8695B-3BBC-4B1E-86ED-8F7BFD1E3442}"/>
              </a:ext>
            </a:extLst>
          </p:cNvPr>
          <p:cNvSpPr/>
          <p:nvPr/>
        </p:nvSpPr>
        <p:spPr>
          <a:xfrm>
            <a:off x="9777845" y="1825624"/>
            <a:ext cx="408710" cy="4033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FCD6476-FE4C-40B8-B0FE-61F961B1700F}"/>
              </a:ext>
            </a:extLst>
          </p:cNvPr>
          <p:cNvSpPr/>
          <p:nvPr/>
        </p:nvSpPr>
        <p:spPr>
          <a:xfrm>
            <a:off x="9777845" y="2418340"/>
            <a:ext cx="408710" cy="4033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D1A4F4A5-579B-4822-AFF8-1D3AD265C4BD}"/>
              </a:ext>
            </a:extLst>
          </p:cNvPr>
          <p:cNvSpPr/>
          <p:nvPr/>
        </p:nvSpPr>
        <p:spPr>
          <a:xfrm>
            <a:off x="10307780" y="1828151"/>
            <a:ext cx="408710" cy="4033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E58D5BF3-C8CA-4CB0-85A1-B59E020075D2}"/>
              </a:ext>
            </a:extLst>
          </p:cNvPr>
          <p:cNvSpPr/>
          <p:nvPr/>
        </p:nvSpPr>
        <p:spPr>
          <a:xfrm>
            <a:off x="10837715" y="3013363"/>
            <a:ext cx="408710" cy="4033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90EEEA7-82E1-42BC-8496-6286E166D670}"/>
              </a:ext>
            </a:extLst>
          </p:cNvPr>
          <p:cNvSpPr/>
          <p:nvPr/>
        </p:nvSpPr>
        <p:spPr>
          <a:xfrm>
            <a:off x="10837715" y="3603679"/>
            <a:ext cx="408710" cy="4033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1942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C543A72-9565-4E01-BCC7-76AA4512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1. Scalable unsupervised Bayesian ER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B955019-76DB-4220-A6B0-1779C85AB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N. G. Marchant, A. Kaplan, D. N. Elazar, B. I. P. Rubinstein and R. C. Steorts. “d-blink: Distributed End-to-End Bayesian Entity Resolution.” 2019. Under review at J. Comp. Graph. Stat.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E164749-48A3-4D24-9A37-A8F10749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3214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9F9BD61-54EB-4680-BC67-27209A72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Bayesian models?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EBAEA220-02AE-4016-831F-24DCE29D3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632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AU" sz="2200" dirty="0"/>
              <a:t>They tend to be </a:t>
            </a:r>
            <a:r>
              <a:rPr lang="en-AU" sz="2200" i="1" dirty="0"/>
              <a:t>data-efficient</a:t>
            </a:r>
          </a:p>
          <a:p>
            <a:pPr>
              <a:lnSpc>
                <a:spcPct val="100000"/>
              </a:lnSpc>
            </a:pPr>
            <a:r>
              <a:rPr lang="en-AU" sz="2200" dirty="0"/>
              <a:t>Model encodes </a:t>
            </a:r>
            <a:r>
              <a:rPr lang="en-AU" sz="2200" i="1" dirty="0"/>
              <a:t>constraints</a:t>
            </a:r>
            <a:r>
              <a:rPr lang="en-AU" sz="2200" dirty="0"/>
              <a:t> and </a:t>
            </a:r>
            <a:r>
              <a:rPr lang="en-AU" sz="2200" i="1" dirty="0"/>
              <a:t>prior beliefs </a:t>
            </a:r>
            <a:r>
              <a:rPr lang="en-AU" sz="2200" dirty="0"/>
              <a:t>about the generative process</a:t>
            </a:r>
          </a:p>
          <a:p>
            <a:pPr>
              <a:lnSpc>
                <a:spcPct val="100000"/>
              </a:lnSpc>
            </a:pPr>
            <a:r>
              <a:rPr lang="en-AU" sz="2200" dirty="0"/>
              <a:t>Apply Bayes’ rule to </a:t>
            </a:r>
            <a:r>
              <a:rPr lang="en-AU" sz="2200" i="1" dirty="0"/>
              <a:t>update beliefs</a:t>
            </a:r>
            <a:r>
              <a:rPr lang="en-AU" sz="2200" dirty="0"/>
              <a:t> about unknown parameters (i.e. coreference relation), conditional on observed data</a:t>
            </a:r>
          </a:p>
          <a:p>
            <a:pPr>
              <a:lnSpc>
                <a:spcPct val="100000"/>
              </a:lnSpc>
            </a:pPr>
            <a:r>
              <a:rPr lang="en-AU" sz="2200" dirty="0"/>
              <a:t>Distributions represent uncertainty in beliefs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BB0AB260-0D7F-44A5-98F2-EE2E75FE7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985" y="2065020"/>
            <a:ext cx="5190815" cy="34899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C242075-1693-4E5B-AE67-8647AD82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1068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382341-2798-474C-A773-8E1938F6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Fira Code" panose="020B0809050000020004" pitchFamily="49" charset="0"/>
                <a:ea typeface="Fira Code" panose="020B0809050000020004" pitchFamily="49" charset="0"/>
              </a:rPr>
              <a:t>blink</a:t>
            </a:r>
            <a:r>
              <a:rPr lang="en-AU" dirty="0"/>
              <a:t> 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D10DDE-38DD-4A67-82E5-501573A05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47216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AU" sz="2200" dirty="0"/>
              <a:t>Proposed by Steorts (2015)</a:t>
            </a:r>
          </a:p>
          <a:p>
            <a:pPr>
              <a:lnSpc>
                <a:spcPct val="100000"/>
              </a:lnSpc>
            </a:pPr>
            <a:r>
              <a:rPr lang="en-AU" sz="2200" dirty="0"/>
              <a:t>Key features: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AU" sz="1800" dirty="0"/>
              <a:t>Assumes records are generated by sampling from a population of latent entities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AU" sz="1800" dirty="0"/>
              <a:t>Record attributes may be distorted (e.g. typos) when copied from the entity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AU" sz="1800" dirty="0"/>
              <a:t>Supports multiple structured data sources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AU" sz="1800" dirty="0"/>
              <a:t>Predicted coreference relation is transitive (no conflicts)</a:t>
            </a:r>
          </a:p>
          <a:p>
            <a:pPr>
              <a:lnSpc>
                <a:spcPct val="100000"/>
              </a:lnSpc>
            </a:pPr>
            <a:r>
              <a:rPr lang="en-AU" sz="2200" dirty="0"/>
              <a:t>Problem: difficulty scaling beyond ~1000 records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xmlns="" id="{71912B8E-69FA-4830-9A17-3C4CAE1F0CD4}"/>
              </a:ext>
            </a:extLst>
          </p:cNvPr>
          <p:cNvGrpSpPr/>
          <p:nvPr/>
        </p:nvGrpSpPr>
        <p:grpSpPr>
          <a:xfrm>
            <a:off x="6994472" y="782698"/>
            <a:ext cx="3818307" cy="1728000"/>
            <a:chOff x="7241648" y="931368"/>
            <a:chExt cx="3818307" cy="172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1D18EAD5-1E52-4D74-9CF0-997E56CDCF4F}"/>
                </a:ext>
              </a:extLst>
            </p:cNvPr>
            <p:cNvSpPr/>
            <p:nvPr/>
          </p:nvSpPr>
          <p:spPr>
            <a:xfrm>
              <a:off x="7241649" y="931368"/>
              <a:ext cx="3818306" cy="1728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93D37C8C-18DC-4862-86A4-23ECC832814B}"/>
                </a:ext>
              </a:extLst>
            </p:cNvPr>
            <p:cNvSpPr txBox="1"/>
            <p:nvPr/>
          </p:nvSpPr>
          <p:spPr>
            <a:xfrm>
              <a:off x="7241648" y="935608"/>
              <a:ext cx="3818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latin typeface="+mj-lt"/>
                </a:rPr>
                <a:t>Entity model</a:t>
              </a:r>
            </a:p>
          </p:txBody>
        </p:sp>
        <p:grpSp>
          <p:nvGrpSpPr>
            <p:cNvPr id="35" name="Graphic 10">
              <a:extLst>
                <a:ext uri="{FF2B5EF4-FFF2-40B4-BE49-F238E27FC236}">
                  <a16:creationId xmlns:a16="http://schemas.microsoft.com/office/drawing/2014/main" xmlns="" id="{F46740E5-C644-45CE-86BA-2E70C9F2C087}"/>
                </a:ext>
              </a:extLst>
            </p:cNvPr>
            <p:cNvGrpSpPr/>
            <p:nvPr/>
          </p:nvGrpSpPr>
          <p:grpSpPr>
            <a:xfrm>
              <a:off x="9852855" y="1961530"/>
              <a:ext cx="494296" cy="518339"/>
              <a:chOff x="7585014" y="1921822"/>
              <a:chExt cx="494296" cy="518339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xmlns="" id="{B620A726-7B7D-47D5-A964-0D92A5659F41}"/>
                  </a:ext>
                </a:extLst>
              </p:cNvPr>
              <p:cNvSpPr/>
              <p:nvPr/>
            </p:nvSpPr>
            <p:spPr>
              <a:xfrm>
                <a:off x="7657058" y="1921822"/>
                <a:ext cx="350212" cy="409782"/>
              </a:xfrm>
              <a:custGeom>
                <a:avLst/>
                <a:gdLst>
                  <a:gd name="connsiteX0" fmla="*/ 245078 w 350212"/>
                  <a:gd name="connsiteY0" fmla="*/ 234058 h 409782"/>
                  <a:gd name="connsiteX1" fmla="*/ 237494 w 350212"/>
                  <a:gd name="connsiteY1" fmla="*/ 234058 h 409782"/>
                  <a:gd name="connsiteX2" fmla="*/ 175035 w 350212"/>
                  <a:gd name="connsiteY2" fmla="*/ 248707 h 409782"/>
                  <a:gd name="connsiteX3" fmla="*/ 112557 w 350212"/>
                  <a:gd name="connsiteY3" fmla="*/ 234058 h 409782"/>
                  <a:gd name="connsiteX4" fmla="*/ 104993 w 350212"/>
                  <a:gd name="connsiteY4" fmla="*/ 234058 h 409782"/>
                  <a:gd name="connsiteX5" fmla="*/ -81 w 350212"/>
                  <a:gd name="connsiteY5" fmla="*/ 339441 h 409782"/>
                  <a:gd name="connsiteX6" fmla="*/ -81 w 350212"/>
                  <a:gd name="connsiteY6" fmla="*/ 365782 h 409782"/>
                  <a:gd name="connsiteX7" fmla="*/ 43698 w 350212"/>
                  <a:gd name="connsiteY7" fmla="*/ 409690 h 409782"/>
                  <a:gd name="connsiteX8" fmla="*/ 306353 w 350212"/>
                  <a:gd name="connsiteY8" fmla="*/ 409690 h 409782"/>
                  <a:gd name="connsiteX9" fmla="*/ 350132 w 350212"/>
                  <a:gd name="connsiteY9" fmla="*/ 365782 h 409782"/>
                  <a:gd name="connsiteX10" fmla="*/ 350132 w 350212"/>
                  <a:gd name="connsiteY10" fmla="*/ 339441 h 409782"/>
                  <a:gd name="connsiteX11" fmla="*/ 245078 w 350212"/>
                  <a:gd name="connsiteY11" fmla="*/ 234058 h 409782"/>
                  <a:gd name="connsiteX12" fmla="*/ 175035 w 350212"/>
                  <a:gd name="connsiteY12" fmla="*/ 204799 h 409782"/>
                  <a:gd name="connsiteX13" fmla="*/ 277180 w 350212"/>
                  <a:gd name="connsiteY13" fmla="*/ 102353 h 409782"/>
                  <a:gd name="connsiteX14" fmla="*/ 175035 w 350212"/>
                  <a:gd name="connsiteY14" fmla="*/ -92 h 409782"/>
                  <a:gd name="connsiteX15" fmla="*/ 72891 w 350212"/>
                  <a:gd name="connsiteY15" fmla="*/ 102353 h 409782"/>
                  <a:gd name="connsiteX16" fmla="*/ 175035 w 350212"/>
                  <a:gd name="connsiteY16" fmla="*/ 204799 h 409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212" h="409782">
                    <a:moveTo>
                      <a:pt x="245078" y="234058"/>
                    </a:moveTo>
                    <a:lnTo>
                      <a:pt x="237494" y="234058"/>
                    </a:lnTo>
                    <a:cubicBezTo>
                      <a:pt x="218534" y="243214"/>
                      <a:pt x="197467" y="248707"/>
                      <a:pt x="175035" y="248707"/>
                    </a:cubicBezTo>
                    <a:cubicBezTo>
                      <a:pt x="152584" y="248707"/>
                      <a:pt x="131617" y="243214"/>
                      <a:pt x="112557" y="234058"/>
                    </a:cubicBezTo>
                    <a:lnTo>
                      <a:pt x="104993" y="234058"/>
                    </a:lnTo>
                    <a:cubicBezTo>
                      <a:pt x="46989" y="234058"/>
                      <a:pt x="-81" y="281266"/>
                      <a:pt x="-81" y="339441"/>
                    </a:cubicBezTo>
                    <a:lnTo>
                      <a:pt x="-81" y="365782"/>
                    </a:lnTo>
                    <a:cubicBezTo>
                      <a:pt x="-81" y="390010"/>
                      <a:pt x="19541" y="409690"/>
                      <a:pt x="43698" y="409690"/>
                    </a:cubicBezTo>
                    <a:lnTo>
                      <a:pt x="306353" y="409690"/>
                    </a:lnTo>
                    <a:cubicBezTo>
                      <a:pt x="330530" y="409690"/>
                      <a:pt x="350132" y="390010"/>
                      <a:pt x="350132" y="365782"/>
                    </a:cubicBezTo>
                    <a:lnTo>
                      <a:pt x="350132" y="339441"/>
                    </a:lnTo>
                    <a:cubicBezTo>
                      <a:pt x="350132" y="281266"/>
                      <a:pt x="303062" y="234058"/>
                      <a:pt x="245078" y="234058"/>
                    </a:cubicBezTo>
                    <a:close/>
                    <a:moveTo>
                      <a:pt x="175035" y="204799"/>
                    </a:moveTo>
                    <a:cubicBezTo>
                      <a:pt x="231475" y="204799"/>
                      <a:pt x="277180" y="158979"/>
                      <a:pt x="277180" y="102353"/>
                    </a:cubicBezTo>
                    <a:cubicBezTo>
                      <a:pt x="277180" y="45728"/>
                      <a:pt x="231475" y="-92"/>
                      <a:pt x="175035" y="-92"/>
                    </a:cubicBezTo>
                    <a:cubicBezTo>
                      <a:pt x="118576" y="-92"/>
                      <a:pt x="72891" y="45728"/>
                      <a:pt x="72891" y="102353"/>
                    </a:cubicBezTo>
                    <a:cubicBezTo>
                      <a:pt x="72891" y="158979"/>
                      <a:pt x="118576" y="204799"/>
                      <a:pt x="175035" y="204799"/>
                    </a:cubicBezTo>
                    <a:close/>
                  </a:path>
                </a:pathLst>
              </a:custGeom>
              <a:solidFill>
                <a:srgbClr val="4D4D4D"/>
              </a:solidFill>
              <a:ln w="9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grpSp>
            <p:nvGrpSpPr>
              <p:cNvPr id="37" name="Graphic 10">
                <a:extLst>
                  <a:ext uri="{FF2B5EF4-FFF2-40B4-BE49-F238E27FC236}">
                    <a16:creationId xmlns:a16="http://schemas.microsoft.com/office/drawing/2014/main" xmlns="" id="{F46740E5-C644-45CE-86BA-2E70C9F2C087}"/>
                  </a:ext>
                </a:extLst>
              </p:cNvPr>
              <p:cNvGrpSpPr/>
              <p:nvPr/>
            </p:nvGrpSpPr>
            <p:grpSpPr>
              <a:xfrm>
                <a:off x="7585014" y="2363542"/>
                <a:ext cx="494296" cy="76619"/>
                <a:chOff x="7585014" y="2363542"/>
                <a:chExt cx="494296" cy="76619"/>
              </a:xfrm>
              <a:solidFill>
                <a:srgbClr val="D8E3F1"/>
              </a:solidFill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xmlns="" id="{93EB3BB0-FB0F-4490-8FE8-3C6BE87D89DD}"/>
                    </a:ext>
                  </a:extLst>
                </p:cNvPr>
                <p:cNvSpPr/>
                <p:nvPr/>
              </p:nvSpPr>
              <p:spPr>
                <a:xfrm>
                  <a:off x="7585014" y="2363542"/>
                  <a:ext cx="164765" cy="76619"/>
                </a:xfrm>
                <a:custGeom>
                  <a:avLst/>
                  <a:gdLst>
                    <a:gd name="connsiteX0" fmla="*/ 28 w 164765"/>
                    <a:gd name="connsiteY0" fmla="*/ -126 h 76619"/>
                    <a:gd name="connsiteX1" fmla="*/ 164793 w 164765"/>
                    <a:gd name="connsiteY1" fmla="*/ -126 h 76619"/>
                    <a:gd name="connsiteX2" fmla="*/ 164793 w 164765"/>
                    <a:gd name="connsiteY2" fmla="*/ 76494 h 76619"/>
                    <a:gd name="connsiteX3" fmla="*/ 28 w 164765"/>
                    <a:gd name="connsiteY3" fmla="*/ 76494 h 7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65" h="76619">
                      <a:moveTo>
                        <a:pt x="28" y="-126"/>
                      </a:moveTo>
                      <a:lnTo>
                        <a:pt x="164793" y="-126"/>
                      </a:lnTo>
                      <a:lnTo>
                        <a:pt x="164793" y="76494"/>
                      </a:lnTo>
                      <a:lnTo>
                        <a:pt x="28" y="76494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061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xmlns="" id="{AA3B413E-3FBD-4B2D-949A-6D53172B09C0}"/>
                    </a:ext>
                  </a:extLst>
                </p:cNvPr>
                <p:cNvSpPr/>
                <p:nvPr/>
              </p:nvSpPr>
              <p:spPr>
                <a:xfrm>
                  <a:off x="7749779" y="2363542"/>
                  <a:ext cx="164765" cy="76619"/>
                </a:xfrm>
                <a:custGeom>
                  <a:avLst/>
                  <a:gdLst>
                    <a:gd name="connsiteX0" fmla="*/ 27 w 164765"/>
                    <a:gd name="connsiteY0" fmla="*/ -126 h 76619"/>
                    <a:gd name="connsiteX1" fmla="*/ 164792 w 164765"/>
                    <a:gd name="connsiteY1" fmla="*/ -126 h 76619"/>
                    <a:gd name="connsiteX2" fmla="*/ 164792 w 164765"/>
                    <a:gd name="connsiteY2" fmla="*/ 76494 h 76619"/>
                    <a:gd name="connsiteX3" fmla="*/ 27 w 164765"/>
                    <a:gd name="connsiteY3" fmla="*/ 76494 h 7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65" h="76619">
                      <a:moveTo>
                        <a:pt x="27" y="-126"/>
                      </a:moveTo>
                      <a:lnTo>
                        <a:pt x="164792" y="-126"/>
                      </a:lnTo>
                      <a:lnTo>
                        <a:pt x="164792" y="76494"/>
                      </a:lnTo>
                      <a:lnTo>
                        <a:pt x="27" y="76494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061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xmlns="" id="{ADD16150-C2F9-44B4-B30D-1640C66EAA98}"/>
                    </a:ext>
                  </a:extLst>
                </p:cNvPr>
                <p:cNvSpPr/>
                <p:nvPr/>
              </p:nvSpPr>
              <p:spPr>
                <a:xfrm>
                  <a:off x="7914546" y="2363542"/>
                  <a:ext cx="164765" cy="76619"/>
                </a:xfrm>
                <a:custGeom>
                  <a:avLst/>
                  <a:gdLst>
                    <a:gd name="connsiteX0" fmla="*/ 26 w 164765"/>
                    <a:gd name="connsiteY0" fmla="*/ -126 h 76619"/>
                    <a:gd name="connsiteX1" fmla="*/ 164791 w 164765"/>
                    <a:gd name="connsiteY1" fmla="*/ -126 h 76619"/>
                    <a:gd name="connsiteX2" fmla="*/ 164791 w 164765"/>
                    <a:gd name="connsiteY2" fmla="*/ 76494 h 76619"/>
                    <a:gd name="connsiteX3" fmla="*/ 26 w 164765"/>
                    <a:gd name="connsiteY3" fmla="*/ 76494 h 7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65" h="76619">
                      <a:moveTo>
                        <a:pt x="26" y="-126"/>
                      </a:moveTo>
                      <a:lnTo>
                        <a:pt x="164791" y="-126"/>
                      </a:lnTo>
                      <a:lnTo>
                        <a:pt x="164791" y="76494"/>
                      </a:lnTo>
                      <a:lnTo>
                        <a:pt x="26" y="76494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061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</p:grpSp>
        </p:grpSp>
        <p:grpSp>
          <p:nvGrpSpPr>
            <p:cNvPr id="47" name="Graphic 10">
              <a:extLst>
                <a:ext uri="{FF2B5EF4-FFF2-40B4-BE49-F238E27FC236}">
                  <a16:creationId xmlns:a16="http://schemas.microsoft.com/office/drawing/2014/main" xmlns="" id="{F46740E5-C644-45CE-86BA-2E70C9F2C087}"/>
                </a:ext>
              </a:extLst>
            </p:cNvPr>
            <p:cNvGrpSpPr/>
            <p:nvPr/>
          </p:nvGrpSpPr>
          <p:grpSpPr>
            <a:xfrm>
              <a:off x="10324738" y="1401253"/>
              <a:ext cx="494296" cy="518339"/>
              <a:chOff x="7004104" y="2353722"/>
              <a:chExt cx="494296" cy="518339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xmlns="" id="{0E4EE810-239E-4D63-9DB5-C2F5DE564D96}"/>
                  </a:ext>
                </a:extLst>
              </p:cNvPr>
              <p:cNvSpPr/>
              <p:nvPr/>
            </p:nvSpPr>
            <p:spPr>
              <a:xfrm>
                <a:off x="7076148" y="2353722"/>
                <a:ext cx="350212" cy="409782"/>
              </a:xfrm>
              <a:custGeom>
                <a:avLst/>
                <a:gdLst>
                  <a:gd name="connsiteX0" fmla="*/ 245049 w 350212"/>
                  <a:gd name="connsiteY0" fmla="*/ 234079 h 409782"/>
                  <a:gd name="connsiteX1" fmla="*/ 237465 w 350212"/>
                  <a:gd name="connsiteY1" fmla="*/ 234079 h 409782"/>
                  <a:gd name="connsiteX2" fmla="*/ 175007 w 350212"/>
                  <a:gd name="connsiteY2" fmla="*/ 248729 h 409782"/>
                  <a:gd name="connsiteX3" fmla="*/ 112528 w 350212"/>
                  <a:gd name="connsiteY3" fmla="*/ 234079 h 409782"/>
                  <a:gd name="connsiteX4" fmla="*/ 104964 w 350212"/>
                  <a:gd name="connsiteY4" fmla="*/ 234079 h 409782"/>
                  <a:gd name="connsiteX5" fmla="*/ -110 w 350212"/>
                  <a:gd name="connsiteY5" fmla="*/ 339463 h 409782"/>
                  <a:gd name="connsiteX6" fmla="*/ -110 w 350212"/>
                  <a:gd name="connsiteY6" fmla="*/ 365804 h 409782"/>
                  <a:gd name="connsiteX7" fmla="*/ 43669 w 350212"/>
                  <a:gd name="connsiteY7" fmla="*/ 409712 h 409782"/>
                  <a:gd name="connsiteX8" fmla="*/ 306324 w 350212"/>
                  <a:gd name="connsiteY8" fmla="*/ 409712 h 409782"/>
                  <a:gd name="connsiteX9" fmla="*/ 350103 w 350212"/>
                  <a:gd name="connsiteY9" fmla="*/ 365804 h 409782"/>
                  <a:gd name="connsiteX10" fmla="*/ 350103 w 350212"/>
                  <a:gd name="connsiteY10" fmla="*/ 339463 h 409782"/>
                  <a:gd name="connsiteX11" fmla="*/ 245049 w 350212"/>
                  <a:gd name="connsiteY11" fmla="*/ 234079 h 409782"/>
                  <a:gd name="connsiteX12" fmla="*/ 175007 w 350212"/>
                  <a:gd name="connsiteY12" fmla="*/ 204820 h 409782"/>
                  <a:gd name="connsiteX13" fmla="*/ 277151 w 350212"/>
                  <a:gd name="connsiteY13" fmla="*/ 102375 h 409782"/>
                  <a:gd name="connsiteX14" fmla="*/ 175007 w 350212"/>
                  <a:gd name="connsiteY14" fmla="*/ -71 h 409782"/>
                  <a:gd name="connsiteX15" fmla="*/ 72862 w 350212"/>
                  <a:gd name="connsiteY15" fmla="*/ 102375 h 409782"/>
                  <a:gd name="connsiteX16" fmla="*/ 175007 w 350212"/>
                  <a:gd name="connsiteY16" fmla="*/ 204820 h 409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212" h="409782">
                    <a:moveTo>
                      <a:pt x="245049" y="234079"/>
                    </a:moveTo>
                    <a:lnTo>
                      <a:pt x="237465" y="234079"/>
                    </a:lnTo>
                    <a:cubicBezTo>
                      <a:pt x="218505" y="243235"/>
                      <a:pt x="197438" y="248729"/>
                      <a:pt x="175007" y="248729"/>
                    </a:cubicBezTo>
                    <a:cubicBezTo>
                      <a:pt x="152555" y="248729"/>
                      <a:pt x="131589" y="243235"/>
                      <a:pt x="112528" y="234079"/>
                    </a:cubicBezTo>
                    <a:lnTo>
                      <a:pt x="104964" y="234079"/>
                    </a:lnTo>
                    <a:cubicBezTo>
                      <a:pt x="46960" y="234079"/>
                      <a:pt x="-110" y="281288"/>
                      <a:pt x="-110" y="339463"/>
                    </a:cubicBezTo>
                    <a:lnTo>
                      <a:pt x="-110" y="365804"/>
                    </a:lnTo>
                    <a:cubicBezTo>
                      <a:pt x="-110" y="390032"/>
                      <a:pt x="19512" y="409712"/>
                      <a:pt x="43669" y="409712"/>
                    </a:cubicBezTo>
                    <a:lnTo>
                      <a:pt x="306324" y="409712"/>
                    </a:lnTo>
                    <a:cubicBezTo>
                      <a:pt x="330501" y="409712"/>
                      <a:pt x="350103" y="390032"/>
                      <a:pt x="350103" y="365804"/>
                    </a:cubicBezTo>
                    <a:lnTo>
                      <a:pt x="350103" y="339463"/>
                    </a:lnTo>
                    <a:cubicBezTo>
                      <a:pt x="350103" y="281288"/>
                      <a:pt x="303033" y="234079"/>
                      <a:pt x="245049" y="234079"/>
                    </a:cubicBezTo>
                    <a:close/>
                    <a:moveTo>
                      <a:pt x="175007" y="204820"/>
                    </a:moveTo>
                    <a:cubicBezTo>
                      <a:pt x="231446" y="204820"/>
                      <a:pt x="277151" y="159001"/>
                      <a:pt x="277151" y="102375"/>
                    </a:cubicBezTo>
                    <a:cubicBezTo>
                      <a:pt x="277151" y="45749"/>
                      <a:pt x="231446" y="-71"/>
                      <a:pt x="175007" y="-71"/>
                    </a:cubicBezTo>
                    <a:cubicBezTo>
                      <a:pt x="118547" y="-71"/>
                      <a:pt x="72862" y="45749"/>
                      <a:pt x="72862" y="102375"/>
                    </a:cubicBezTo>
                    <a:cubicBezTo>
                      <a:pt x="72862" y="159001"/>
                      <a:pt x="118547" y="204820"/>
                      <a:pt x="175007" y="20482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grpSp>
            <p:nvGrpSpPr>
              <p:cNvPr id="49" name="Graphic 10">
                <a:extLst>
                  <a:ext uri="{FF2B5EF4-FFF2-40B4-BE49-F238E27FC236}">
                    <a16:creationId xmlns:a16="http://schemas.microsoft.com/office/drawing/2014/main" xmlns="" id="{F46740E5-C644-45CE-86BA-2E70C9F2C087}"/>
                  </a:ext>
                </a:extLst>
              </p:cNvPr>
              <p:cNvGrpSpPr/>
              <p:nvPr/>
            </p:nvGrpSpPr>
            <p:grpSpPr>
              <a:xfrm>
                <a:off x="7004104" y="2795441"/>
                <a:ext cx="494296" cy="76619"/>
                <a:chOff x="7004104" y="2795441"/>
                <a:chExt cx="494296" cy="76619"/>
              </a:xfrm>
              <a:solidFill>
                <a:srgbClr val="D8E3F1"/>
              </a:solidFill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xmlns="" id="{3816A98E-501E-4443-A108-99A6DEED3385}"/>
                    </a:ext>
                  </a:extLst>
                </p:cNvPr>
                <p:cNvSpPr/>
                <p:nvPr/>
              </p:nvSpPr>
              <p:spPr>
                <a:xfrm>
                  <a:off x="7004104" y="2795441"/>
                  <a:ext cx="164765" cy="76619"/>
                </a:xfrm>
                <a:custGeom>
                  <a:avLst/>
                  <a:gdLst>
                    <a:gd name="connsiteX0" fmla="*/ -1 w 164765"/>
                    <a:gd name="connsiteY0" fmla="*/ -104 h 76619"/>
                    <a:gd name="connsiteX1" fmla="*/ 164764 w 164765"/>
                    <a:gd name="connsiteY1" fmla="*/ -104 h 76619"/>
                    <a:gd name="connsiteX2" fmla="*/ 164764 w 164765"/>
                    <a:gd name="connsiteY2" fmla="*/ 76515 h 76619"/>
                    <a:gd name="connsiteX3" fmla="*/ -1 w 164765"/>
                    <a:gd name="connsiteY3" fmla="*/ 76515 h 7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65" h="76619">
                      <a:moveTo>
                        <a:pt x="-1" y="-104"/>
                      </a:moveTo>
                      <a:lnTo>
                        <a:pt x="164764" y="-104"/>
                      </a:lnTo>
                      <a:lnTo>
                        <a:pt x="164764" y="76515"/>
                      </a:lnTo>
                      <a:lnTo>
                        <a:pt x="-1" y="76515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061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xmlns="" id="{9F3B9310-0E59-4D96-B12E-6BDD198470FF}"/>
                    </a:ext>
                  </a:extLst>
                </p:cNvPr>
                <p:cNvSpPr/>
                <p:nvPr/>
              </p:nvSpPr>
              <p:spPr>
                <a:xfrm>
                  <a:off x="7168869" y="2795441"/>
                  <a:ext cx="164765" cy="76619"/>
                </a:xfrm>
                <a:custGeom>
                  <a:avLst/>
                  <a:gdLst>
                    <a:gd name="connsiteX0" fmla="*/ -2 w 164765"/>
                    <a:gd name="connsiteY0" fmla="*/ -104 h 76619"/>
                    <a:gd name="connsiteX1" fmla="*/ 164763 w 164765"/>
                    <a:gd name="connsiteY1" fmla="*/ -104 h 76619"/>
                    <a:gd name="connsiteX2" fmla="*/ 164763 w 164765"/>
                    <a:gd name="connsiteY2" fmla="*/ 76515 h 76619"/>
                    <a:gd name="connsiteX3" fmla="*/ -2 w 164765"/>
                    <a:gd name="connsiteY3" fmla="*/ 76515 h 7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65" h="76619">
                      <a:moveTo>
                        <a:pt x="-2" y="-104"/>
                      </a:moveTo>
                      <a:lnTo>
                        <a:pt x="164763" y="-104"/>
                      </a:lnTo>
                      <a:lnTo>
                        <a:pt x="164763" y="76515"/>
                      </a:lnTo>
                      <a:lnTo>
                        <a:pt x="-2" y="76515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061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xmlns="" id="{5AD71860-93B6-4A71-8D6D-E5913DB97A37}"/>
                    </a:ext>
                  </a:extLst>
                </p:cNvPr>
                <p:cNvSpPr/>
                <p:nvPr/>
              </p:nvSpPr>
              <p:spPr>
                <a:xfrm>
                  <a:off x="7333636" y="2795441"/>
                  <a:ext cx="164765" cy="76619"/>
                </a:xfrm>
                <a:custGeom>
                  <a:avLst/>
                  <a:gdLst>
                    <a:gd name="connsiteX0" fmla="*/ -3 w 164765"/>
                    <a:gd name="connsiteY0" fmla="*/ -104 h 76619"/>
                    <a:gd name="connsiteX1" fmla="*/ 164762 w 164765"/>
                    <a:gd name="connsiteY1" fmla="*/ -104 h 76619"/>
                    <a:gd name="connsiteX2" fmla="*/ 164762 w 164765"/>
                    <a:gd name="connsiteY2" fmla="*/ 76515 h 76619"/>
                    <a:gd name="connsiteX3" fmla="*/ -3 w 164765"/>
                    <a:gd name="connsiteY3" fmla="*/ 76515 h 7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65" h="76619">
                      <a:moveTo>
                        <a:pt x="-3" y="-104"/>
                      </a:moveTo>
                      <a:lnTo>
                        <a:pt x="164762" y="-104"/>
                      </a:lnTo>
                      <a:lnTo>
                        <a:pt x="164762" y="76515"/>
                      </a:lnTo>
                      <a:lnTo>
                        <a:pt x="-3" y="76515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061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</p:grpSp>
        </p:grpSp>
        <p:grpSp>
          <p:nvGrpSpPr>
            <p:cNvPr id="53" name="Graphic 10">
              <a:extLst>
                <a:ext uri="{FF2B5EF4-FFF2-40B4-BE49-F238E27FC236}">
                  <a16:creationId xmlns:a16="http://schemas.microsoft.com/office/drawing/2014/main" xmlns="" id="{F46740E5-C644-45CE-86BA-2E70C9F2C087}"/>
                </a:ext>
              </a:extLst>
            </p:cNvPr>
            <p:cNvGrpSpPr/>
            <p:nvPr/>
          </p:nvGrpSpPr>
          <p:grpSpPr>
            <a:xfrm>
              <a:off x="9335753" y="1527758"/>
              <a:ext cx="494296" cy="518339"/>
              <a:chOff x="6710020" y="1690288"/>
              <a:chExt cx="494296" cy="518339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xmlns="" id="{748D0A38-E320-467F-A3DA-8466005F8CB5}"/>
                  </a:ext>
                </a:extLst>
              </p:cNvPr>
              <p:cNvSpPr/>
              <p:nvPr/>
            </p:nvSpPr>
            <p:spPr>
              <a:xfrm>
                <a:off x="6782064" y="1690288"/>
                <a:ext cx="350212" cy="409782"/>
              </a:xfrm>
              <a:custGeom>
                <a:avLst/>
                <a:gdLst>
                  <a:gd name="connsiteX0" fmla="*/ 245034 w 350212"/>
                  <a:gd name="connsiteY0" fmla="*/ 234046 h 409782"/>
                  <a:gd name="connsiteX1" fmla="*/ 237450 w 350212"/>
                  <a:gd name="connsiteY1" fmla="*/ 234046 h 409782"/>
                  <a:gd name="connsiteX2" fmla="*/ 174992 w 350212"/>
                  <a:gd name="connsiteY2" fmla="*/ 248696 h 409782"/>
                  <a:gd name="connsiteX3" fmla="*/ 112513 w 350212"/>
                  <a:gd name="connsiteY3" fmla="*/ 234046 h 409782"/>
                  <a:gd name="connsiteX4" fmla="*/ 104949 w 350212"/>
                  <a:gd name="connsiteY4" fmla="*/ 234046 h 409782"/>
                  <a:gd name="connsiteX5" fmla="*/ -125 w 350212"/>
                  <a:gd name="connsiteY5" fmla="*/ 339430 h 409782"/>
                  <a:gd name="connsiteX6" fmla="*/ -125 w 350212"/>
                  <a:gd name="connsiteY6" fmla="*/ 365771 h 409782"/>
                  <a:gd name="connsiteX7" fmla="*/ 43654 w 350212"/>
                  <a:gd name="connsiteY7" fmla="*/ 409679 h 409782"/>
                  <a:gd name="connsiteX8" fmla="*/ 306309 w 350212"/>
                  <a:gd name="connsiteY8" fmla="*/ 409679 h 409782"/>
                  <a:gd name="connsiteX9" fmla="*/ 350088 w 350212"/>
                  <a:gd name="connsiteY9" fmla="*/ 365771 h 409782"/>
                  <a:gd name="connsiteX10" fmla="*/ 350088 w 350212"/>
                  <a:gd name="connsiteY10" fmla="*/ 339430 h 409782"/>
                  <a:gd name="connsiteX11" fmla="*/ 245034 w 350212"/>
                  <a:gd name="connsiteY11" fmla="*/ 234046 h 409782"/>
                  <a:gd name="connsiteX12" fmla="*/ 174992 w 350212"/>
                  <a:gd name="connsiteY12" fmla="*/ 204788 h 409782"/>
                  <a:gd name="connsiteX13" fmla="*/ 277137 w 350212"/>
                  <a:gd name="connsiteY13" fmla="*/ 102342 h 409782"/>
                  <a:gd name="connsiteX14" fmla="*/ 174992 w 350212"/>
                  <a:gd name="connsiteY14" fmla="*/ -104 h 409782"/>
                  <a:gd name="connsiteX15" fmla="*/ 72847 w 350212"/>
                  <a:gd name="connsiteY15" fmla="*/ 102342 h 409782"/>
                  <a:gd name="connsiteX16" fmla="*/ 174992 w 350212"/>
                  <a:gd name="connsiteY16" fmla="*/ 204788 h 409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212" h="409782">
                    <a:moveTo>
                      <a:pt x="245034" y="234046"/>
                    </a:moveTo>
                    <a:lnTo>
                      <a:pt x="237450" y="234046"/>
                    </a:lnTo>
                    <a:cubicBezTo>
                      <a:pt x="218490" y="243202"/>
                      <a:pt x="197423" y="248696"/>
                      <a:pt x="174992" y="248696"/>
                    </a:cubicBezTo>
                    <a:cubicBezTo>
                      <a:pt x="152540" y="248696"/>
                      <a:pt x="131574" y="243202"/>
                      <a:pt x="112513" y="234046"/>
                    </a:cubicBezTo>
                    <a:lnTo>
                      <a:pt x="104949" y="234046"/>
                    </a:lnTo>
                    <a:cubicBezTo>
                      <a:pt x="46945" y="234046"/>
                      <a:pt x="-125" y="281255"/>
                      <a:pt x="-125" y="339430"/>
                    </a:cubicBezTo>
                    <a:lnTo>
                      <a:pt x="-125" y="365771"/>
                    </a:lnTo>
                    <a:cubicBezTo>
                      <a:pt x="-125" y="389999"/>
                      <a:pt x="19498" y="409679"/>
                      <a:pt x="43654" y="409679"/>
                    </a:cubicBezTo>
                    <a:lnTo>
                      <a:pt x="306309" y="409679"/>
                    </a:lnTo>
                    <a:cubicBezTo>
                      <a:pt x="330486" y="409679"/>
                      <a:pt x="350088" y="389999"/>
                      <a:pt x="350088" y="365771"/>
                    </a:cubicBezTo>
                    <a:lnTo>
                      <a:pt x="350088" y="339430"/>
                    </a:lnTo>
                    <a:cubicBezTo>
                      <a:pt x="350088" y="281255"/>
                      <a:pt x="303019" y="234046"/>
                      <a:pt x="245034" y="234046"/>
                    </a:cubicBezTo>
                    <a:close/>
                    <a:moveTo>
                      <a:pt x="174992" y="204788"/>
                    </a:moveTo>
                    <a:cubicBezTo>
                      <a:pt x="231431" y="204788"/>
                      <a:pt x="277137" y="158968"/>
                      <a:pt x="277137" y="102342"/>
                    </a:cubicBezTo>
                    <a:cubicBezTo>
                      <a:pt x="277137" y="45716"/>
                      <a:pt x="231431" y="-104"/>
                      <a:pt x="174992" y="-104"/>
                    </a:cubicBezTo>
                    <a:cubicBezTo>
                      <a:pt x="118533" y="-104"/>
                      <a:pt x="72847" y="45716"/>
                      <a:pt x="72847" y="102342"/>
                    </a:cubicBezTo>
                    <a:cubicBezTo>
                      <a:pt x="72847" y="158968"/>
                      <a:pt x="118533" y="204788"/>
                      <a:pt x="174992" y="204788"/>
                    </a:cubicBezTo>
                    <a:close/>
                  </a:path>
                </a:pathLst>
              </a:custGeom>
              <a:solidFill>
                <a:srgbClr val="4D4D4D"/>
              </a:solidFill>
              <a:ln w="9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grpSp>
            <p:nvGrpSpPr>
              <p:cNvPr id="55" name="Graphic 10">
                <a:extLst>
                  <a:ext uri="{FF2B5EF4-FFF2-40B4-BE49-F238E27FC236}">
                    <a16:creationId xmlns:a16="http://schemas.microsoft.com/office/drawing/2014/main" xmlns="" id="{F46740E5-C644-45CE-86BA-2E70C9F2C087}"/>
                  </a:ext>
                </a:extLst>
              </p:cNvPr>
              <p:cNvGrpSpPr/>
              <p:nvPr/>
            </p:nvGrpSpPr>
            <p:grpSpPr>
              <a:xfrm>
                <a:off x="6710020" y="2132008"/>
                <a:ext cx="494296" cy="76619"/>
                <a:chOff x="6710020" y="2132008"/>
                <a:chExt cx="494296" cy="76619"/>
              </a:xfrm>
              <a:solidFill>
                <a:srgbClr val="D8E3F1"/>
              </a:solidFill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xmlns="" id="{93974262-CB83-48CD-8F98-E4FEC83B6C2E}"/>
                    </a:ext>
                  </a:extLst>
                </p:cNvPr>
                <p:cNvSpPr/>
                <p:nvPr/>
              </p:nvSpPr>
              <p:spPr>
                <a:xfrm>
                  <a:off x="6710020" y="2132008"/>
                  <a:ext cx="164765" cy="76619"/>
                </a:xfrm>
                <a:custGeom>
                  <a:avLst/>
                  <a:gdLst>
                    <a:gd name="connsiteX0" fmla="*/ -16 w 164765"/>
                    <a:gd name="connsiteY0" fmla="*/ -137 h 76619"/>
                    <a:gd name="connsiteX1" fmla="*/ 164749 w 164765"/>
                    <a:gd name="connsiteY1" fmla="*/ -137 h 76619"/>
                    <a:gd name="connsiteX2" fmla="*/ 164749 w 164765"/>
                    <a:gd name="connsiteY2" fmla="*/ 76482 h 76619"/>
                    <a:gd name="connsiteX3" fmla="*/ -16 w 164765"/>
                    <a:gd name="connsiteY3" fmla="*/ 76482 h 7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65" h="76619">
                      <a:moveTo>
                        <a:pt x="-16" y="-137"/>
                      </a:moveTo>
                      <a:lnTo>
                        <a:pt x="164749" y="-137"/>
                      </a:lnTo>
                      <a:lnTo>
                        <a:pt x="164749" y="76482"/>
                      </a:lnTo>
                      <a:lnTo>
                        <a:pt x="-16" y="76482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061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xmlns="" id="{33627C41-E74C-406B-8775-EC576ADCC525}"/>
                    </a:ext>
                  </a:extLst>
                </p:cNvPr>
                <p:cNvSpPr/>
                <p:nvPr/>
              </p:nvSpPr>
              <p:spPr>
                <a:xfrm>
                  <a:off x="6874785" y="2132008"/>
                  <a:ext cx="164765" cy="76619"/>
                </a:xfrm>
                <a:custGeom>
                  <a:avLst/>
                  <a:gdLst>
                    <a:gd name="connsiteX0" fmla="*/ -17 w 164765"/>
                    <a:gd name="connsiteY0" fmla="*/ -137 h 76619"/>
                    <a:gd name="connsiteX1" fmla="*/ 164749 w 164765"/>
                    <a:gd name="connsiteY1" fmla="*/ -137 h 76619"/>
                    <a:gd name="connsiteX2" fmla="*/ 164749 w 164765"/>
                    <a:gd name="connsiteY2" fmla="*/ 76482 h 76619"/>
                    <a:gd name="connsiteX3" fmla="*/ -17 w 164765"/>
                    <a:gd name="connsiteY3" fmla="*/ 76482 h 7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65" h="76619">
                      <a:moveTo>
                        <a:pt x="-17" y="-137"/>
                      </a:moveTo>
                      <a:lnTo>
                        <a:pt x="164749" y="-137"/>
                      </a:lnTo>
                      <a:lnTo>
                        <a:pt x="164749" y="76482"/>
                      </a:lnTo>
                      <a:lnTo>
                        <a:pt x="-17" y="76482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061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xmlns="" id="{798189A4-574D-47F1-AE54-18D6883FD909}"/>
                    </a:ext>
                  </a:extLst>
                </p:cNvPr>
                <p:cNvSpPr/>
                <p:nvPr/>
              </p:nvSpPr>
              <p:spPr>
                <a:xfrm>
                  <a:off x="7039551" y="2132008"/>
                  <a:ext cx="164765" cy="76619"/>
                </a:xfrm>
                <a:custGeom>
                  <a:avLst/>
                  <a:gdLst>
                    <a:gd name="connsiteX0" fmla="*/ -18 w 164765"/>
                    <a:gd name="connsiteY0" fmla="*/ -137 h 76619"/>
                    <a:gd name="connsiteX1" fmla="*/ 164748 w 164765"/>
                    <a:gd name="connsiteY1" fmla="*/ -137 h 76619"/>
                    <a:gd name="connsiteX2" fmla="*/ 164748 w 164765"/>
                    <a:gd name="connsiteY2" fmla="*/ 76482 h 76619"/>
                    <a:gd name="connsiteX3" fmla="*/ -18 w 164765"/>
                    <a:gd name="connsiteY3" fmla="*/ 76482 h 7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65" h="76619">
                      <a:moveTo>
                        <a:pt x="-18" y="-137"/>
                      </a:moveTo>
                      <a:lnTo>
                        <a:pt x="164748" y="-137"/>
                      </a:lnTo>
                      <a:lnTo>
                        <a:pt x="164748" y="76482"/>
                      </a:lnTo>
                      <a:lnTo>
                        <a:pt x="-18" y="76482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061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</p:grpSp>
        </p:grpSp>
        <p:grpSp>
          <p:nvGrpSpPr>
            <p:cNvPr id="59" name="Graphic 10">
              <a:extLst>
                <a:ext uri="{FF2B5EF4-FFF2-40B4-BE49-F238E27FC236}">
                  <a16:creationId xmlns:a16="http://schemas.microsoft.com/office/drawing/2014/main" xmlns="" id="{F46740E5-C644-45CE-86BA-2E70C9F2C087}"/>
                </a:ext>
              </a:extLst>
            </p:cNvPr>
            <p:cNvGrpSpPr/>
            <p:nvPr/>
          </p:nvGrpSpPr>
          <p:grpSpPr>
            <a:xfrm>
              <a:off x="8765288" y="1909112"/>
              <a:ext cx="494296" cy="518339"/>
              <a:chOff x="6427211" y="2750920"/>
              <a:chExt cx="494296" cy="518339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xmlns="" id="{D61A4FF2-7481-4D12-BE56-5C902743B72E}"/>
                  </a:ext>
                </a:extLst>
              </p:cNvPr>
              <p:cNvSpPr/>
              <p:nvPr/>
            </p:nvSpPr>
            <p:spPr>
              <a:xfrm>
                <a:off x="6499255" y="2750920"/>
                <a:ext cx="350212" cy="409782"/>
              </a:xfrm>
              <a:custGeom>
                <a:avLst/>
                <a:gdLst>
                  <a:gd name="connsiteX0" fmla="*/ 245020 w 350212"/>
                  <a:gd name="connsiteY0" fmla="*/ 234099 h 409782"/>
                  <a:gd name="connsiteX1" fmla="*/ 237436 w 350212"/>
                  <a:gd name="connsiteY1" fmla="*/ 234099 h 409782"/>
                  <a:gd name="connsiteX2" fmla="*/ 174978 w 350212"/>
                  <a:gd name="connsiteY2" fmla="*/ 248749 h 409782"/>
                  <a:gd name="connsiteX3" fmla="*/ 112499 w 350212"/>
                  <a:gd name="connsiteY3" fmla="*/ 234099 h 409782"/>
                  <a:gd name="connsiteX4" fmla="*/ 104935 w 350212"/>
                  <a:gd name="connsiteY4" fmla="*/ 234099 h 409782"/>
                  <a:gd name="connsiteX5" fmla="*/ -139 w 350212"/>
                  <a:gd name="connsiteY5" fmla="*/ 339483 h 409782"/>
                  <a:gd name="connsiteX6" fmla="*/ -139 w 350212"/>
                  <a:gd name="connsiteY6" fmla="*/ 365823 h 409782"/>
                  <a:gd name="connsiteX7" fmla="*/ 43640 w 350212"/>
                  <a:gd name="connsiteY7" fmla="*/ 409732 h 409782"/>
                  <a:gd name="connsiteX8" fmla="*/ 306295 w 350212"/>
                  <a:gd name="connsiteY8" fmla="*/ 409732 h 409782"/>
                  <a:gd name="connsiteX9" fmla="*/ 350074 w 350212"/>
                  <a:gd name="connsiteY9" fmla="*/ 365823 h 409782"/>
                  <a:gd name="connsiteX10" fmla="*/ 350074 w 350212"/>
                  <a:gd name="connsiteY10" fmla="*/ 339483 h 409782"/>
                  <a:gd name="connsiteX11" fmla="*/ 245020 w 350212"/>
                  <a:gd name="connsiteY11" fmla="*/ 234099 h 409782"/>
                  <a:gd name="connsiteX12" fmla="*/ 174978 w 350212"/>
                  <a:gd name="connsiteY12" fmla="*/ 204840 h 409782"/>
                  <a:gd name="connsiteX13" fmla="*/ 277122 w 350212"/>
                  <a:gd name="connsiteY13" fmla="*/ 102395 h 409782"/>
                  <a:gd name="connsiteX14" fmla="*/ 174978 w 350212"/>
                  <a:gd name="connsiteY14" fmla="*/ -51 h 409782"/>
                  <a:gd name="connsiteX15" fmla="*/ 72833 w 350212"/>
                  <a:gd name="connsiteY15" fmla="*/ 102395 h 409782"/>
                  <a:gd name="connsiteX16" fmla="*/ 174978 w 350212"/>
                  <a:gd name="connsiteY16" fmla="*/ 204840 h 409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212" h="409782">
                    <a:moveTo>
                      <a:pt x="245020" y="234099"/>
                    </a:moveTo>
                    <a:lnTo>
                      <a:pt x="237436" y="234099"/>
                    </a:lnTo>
                    <a:cubicBezTo>
                      <a:pt x="218476" y="243255"/>
                      <a:pt x="197409" y="248749"/>
                      <a:pt x="174978" y="248749"/>
                    </a:cubicBezTo>
                    <a:cubicBezTo>
                      <a:pt x="152526" y="248749"/>
                      <a:pt x="131560" y="243255"/>
                      <a:pt x="112499" y="234099"/>
                    </a:cubicBezTo>
                    <a:lnTo>
                      <a:pt x="104935" y="234099"/>
                    </a:lnTo>
                    <a:cubicBezTo>
                      <a:pt x="46931" y="234099"/>
                      <a:pt x="-139" y="281307"/>
                      <a:pt x="-139" y="339483"/>
                    </a:cubicBezTo>
                    <a:lnTo>
                      <a:pt x="-139" y="365823"/>
                    </a:lnTo>
                    <a:cubicBezTo>
                      <a:pt x="-139" y="390051"/>
                      <a:pt x="19484" y="409732"/>
                      <a:pt x="43640" y="409732"/>
                    </a:cubicBezTo>
                    <a:lnTo>
                      <a:pt x="306295" y="409732"/>
                    </a:lnTo>
                    <a:cubicBezTo>
                      <a:pt x="330472" y="409732"/>
                      <a:pt x="350074" y="390051"/>
                      <a:pt x="350074" y="365823"/>
                    </a:cubicBezTo>
                    <a:lnTo>
                      <a:pt x="350074" y="339483"/>
                    </a:lnTo>
                    <a:cubicBezTo>
                      <a:pt x="350074" y="281307"/>
                      <a:pt x="303005" y="234099"/>
                      <a:pt x="245020" y="234099"/>
                    </a:cubicBezTo>
                    <a:close/>
                    <a:moveTo>
                      <a:pt x="174978" y="204840"/>
                    </a:moveTo>
                    <a:cubicBezTo>
                      <a:pt x="231417" y="204840"/>
                      <a:pt x="277122" y="159021"/>
                      <a:pt x="277122" y="102395"/>
                    </a:cubicBezTo>
                    <a:cubicBezTo>
                      <a:pt x="277122" y="45769"/>
                      <a:pt x="231417" y="-51"/>
                      <a:pt x="174978" y="-51"/>
                    </a:cubicBezTo>
                    <a:cubicBezTo>
                      <a:pt x="118518" y="-51"/>
                      <a:pt x="72833" y="45769"/>
                      <a:pt x="72833" y="102395"/>
                    </a:cubicBezTo>
                    <a:cubicBezTo>
                      <a:pt x="72833" y="159021"/>
                      <a:pt x="118518" y="204840"/>
                      <a:pt x="174978" y="20484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grpSp>
            <p:nvGrpSpPr>
              <p:cNvPr id="61" name="Graphic 10">
                <a:extLst>
                  <a:ext uri="{FF2B5EF4-FFF2-40B4-BE49-F238E27FC236}">
                    <a16:creationId xmlns:a16="http://schemas.microsoft.com/office/drawing/2014/main" xmlns="" id="{F46740E5-C644-45CE-86BA-2E70C9F2C087}"/>
                  </a:ext>
                </a:extLst>
              </p:cNvPr>
              <p:cNvGrpSpPr/>
              <p:nvPr/>
            </p:nvGrpSpPr>
            <p:grpSpPr>
              <a:xfrm>
                <a:off x="6427211" y="3192639"/>
                <a:ext cx="494296" cy="76619"/>
                <a:chOff x="6427211" y="3192639"/>
                <a:chExt cx="494296" cy="76619"/>
              </a:xfrm>
              <a:solidFill>
                <a:srgbClr val="D8E3F1"/>
              </a:solidFill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xmlns="" id="{1E7A6227-4220-4F1E-8F28-FDB06A148F85}"/>
                    </a:ext>
                  </a:extLst>
                </p:cNvPr>
                <p:cNvSpPr/>
                <p:nvPr/>
              </p:nvSpPr>
              <p:spPr>
                <a:xfrm>
                  <a:off x="6427211" y="3192639"/>
                  <a:ext cx="164765" cy="76619"/>
                </a:xfrm>
                <a:custGeom>
                  <a:avLst/>
                  <a:gdLst>
                    <a:gd name="connsiteX0" fmla="*/ -30 w 164765"/>
                    <a:gd name="connsiteY0" fmla="*/ -85 h 76619"/>
                    <a:gd name="connsiteX1" fmla="*/ 164735 w 164765"/>
                    <a:gd name="connsiteY1" fmla="*/ -85 h 76619"/>
                    <a:gd name="connsiteX2" fmla="*/ 164735 w 164765"/>
                    <a:gd name="connsiteY2" fmla="*/ 76535 h 76619"/>
                    <a:gd name="connsiteX3" fmla="*/ -30 w 164765"/>
                    <a:gd name="connsiteY3" fmla="*/ 76535 h 7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65" h="76619">
                      <a:moveTo>
                        <a:pt x="-30" y="-85"/>
                      </a:moveTo>
                      <a:lnTo>
                        <a:pt x="164735" y="-85"/>
                      </a:lnTo>
                      <a:lnTo>
                        <a:pt x="164735" y="76535"/>
                      </a:lnTo>
                      <a:lnTo>
                        <a:pt x="-30" y="76535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061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xmlns="" id="{C85E3D89-553A-4260-8ED6-1377BD7D7D63}"/>
                    </a:ext>
                  </a:extLst>
                </p:cNvPr>
                <p:cNvSpPr/>
                <p:nvPr/>
              </p:nvSpPr>
              <p:spPr>
                <a:xfrm>
                  <a:off x="6591976" y="3192639"/>
                  <a:ext cx="164765" cy="76619"/>
                </a:xfrm>
                <a:custGeom>
                  <a:avLst/>
                  <a:gdLst>
                    <a:gd name="connsiteX0" fmla="*/ -31 w 164765"/>
                    <a:gd name="connsiteY0" fmla="*/ -85 h 76619"/>
                    <a:gd name="connsiteX1" fmla="*/ 164734 w 164765"/>
                    <a:gd name="connsiteY1" fmla="*/ -85 h 76619"/>
                    <a:gd name="connsiteX2" fmla="*/ 164734 w 164765"/>
                    <a:gd name="connsiteY2" fmla="*/ 76535 h 76619"/>
                    <a:gd name="connsiteX3" fmla="*/ -31 w 164765"/>
                    <a:gd name="connsiteY3" fmla="*/ 76535 h 7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65" h="76619">
                      <a:moveTo>
                        <a:pt x="-31" y="-85"/>
                      </a:moveTo>
                      <a:lnTo>
                        <a:pt x="164734" y="-85"/>
                      </a:lnTo>
                      <a:lnTo>
                        <a:pt x="164734" y="76535"/>
                      </a:lnTo>
                      <a:lnTo>
                        <a:pt x="-31" y="76535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061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xmlns="" id="{C4BF0175-58EC-47E8-A947-9EC9FFCC0D08}"/>
                    </a:ext>
                  </a:extLst>
                </p:cNvPr>
                <p:cNvSpPr/>
                <p:nvPr/>
              </p:nvSpPr>
              <p:spPr>
                <a:xfrm>
                  <a:off x="6756743" y="3192639"/>
                  <a:ext cx="164765" cy="76619"/>
                </a:xfrm>
                <a:custGeom>
                  <a:avLst/>
                  <a:gdLst>
                    <a:gd name="connsiteX0" fmla="*/ -32 w 164765"/>
                    <a:gd name="connsiteY0" fmla="*/ -85 h 76619"/>
                    <a:gd name="connsiteX1" fmla="*/ 164734 w 164765"/>
                    <a:gd name="connsiteY1" fmla="*/ -85 h 76619"/>
                    <a:gd name="connsiteX2" fmla="*/ 164734 w 164765"/>
                    <a:gd name="connsiteY2" fmla="*/ 76535 h 76619"/>
                    <a:gd name="connsiteX3" fmla="*/ -32 w 164765"/>
                    <a:gd name="connsiteY3" fmla="*/ 76535 h 7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65" h="76619">
                      <a:moveTo>
                        <a:pt x="-32" y="-85"/>
                      </a:moveTo>
                      <a:lnTo>
                        <a:pt x="164734" y="-85"/>
                      </a:lnTo>
                      <a:lnTo>
                        <a:pt x="164734" y="76535"/>
                      </a:lnTo>
                      <a:lnTo>
                        <a:pt x="-32" y="76535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061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</p:grpSp>
        </p:grpSp>
        <p:grpSp>
          <p:nvGrpSpPr>
            <p:cNvPr id="65" name="Graphic 10">
              <a:extLst>
                <a:ext uri="{FF2B5EF4-FFF2-40B4-BE49-F238E27FC236}">
                  <a16:creationId xmlns:a16="http://schemas.microsoft.com/office/drawing/2014/main" xmlns="" id="{F46740E5-C644-45CE-86BA-2E70C9F2C087}"/>
                </a:ext>
              </a:extLst>
            </p:cNvPr>
            <p:cNvGrpSpPr/>
            <p:nvPr/>
          </p:nvGrpSpPr>
          <p:grpSpPr>
            <a:xfrm>
              <a:off x="7928555" y="2002741"/>
              <a:ext cx="494296" cy="518339"/>
              <a:chOff x="5676630" y="2671901"/>
              <a:chExt cx="494296" cy="518339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xmlns="" id="{2B515767-5C16-4BAB-8FF1-B463CDBEAA19}"/>
                  </a:ext>
                </a:extLst>
              </p:cNvPr>
              <p:cNvSpPr/>
              <p:nvPr/>
            </p:nvSpPr>
            <p:spPr>
              <a:xfrm>
                <a:off x="5748674" y="2671901"/>
                <a:ext cx="350212" cy="409782"/>
              </a:xfrm>
              <a:custGeom>
                <a:avLst/>
                <a:gdLst>
                  <a:gd name="connsiteX0" fmla="*/ 244983 w 350212"/>
                  <a:gd name="connsiteY0" fmla="*/ 234095 h 409782"/>
                  <a:gd name="connsiteX1" fmla="*/ 237399 w 350212"/>
                  <a:gd name="connsiteY1" fmla="*/ 234095 h 409782"/>
                  <a:gd name="connsiteX2" fmla="*/ 174940 w 350212"/>
                  <a:gd name="connsiteY2" fmla="*/ 248745 h 409782"/>
                  <a:gd name="connsiteX3" fmla="*/ 112462 w 350212"/>
                  <a:gd name="connsiteY3" fmla="*/ 234095 h 409782"/>
                  <a:gd name="connsiteX4" fmla="*/ 104898 w 350212"/>
                  <a:gd name="connsiteY4" fmla="*/ 234095 h 409782"/>
                  <a:gd name="connsiteX5" fmla="*/ -176 w 350212"/>
                  <a:gd name="connsiteY5" fmla="*/ 339479 h 409782"/>
                  <a:gd name="connsiteX6" fmla="*/ -176 w 350212"/>
                  <a:gd name="connsiteY6" fmla="*/ 365819 h 409782"/>
                  <a:gd name="connsiteX7" fmla="*/ 43603 w 350212"/>
                  <a:gd name="connsiteY7" fmla="*/ 409728 h 409782"/>
                  <a:gd name="connsiteX8" fmla="*/ 306258 w 350212"/>
                  <a:gd name="connsiteY8" fmla="*/ 409728 h 409782"/>
                  <a:gd name="connsiteX9" fmla="*/ 350037 w 350212"/>
                  <a:gd name="connsiteY9" fmla="*/ 365819 h 409782"/>
                  <a:gd name="connsiteX10" fmla="*/ 350037 w 350212"/>
                  <a:gd name="connsiteY10" fmla="*/ 339479 h 409782"/>
                  <a:gd name="connsiteX11" fmla="*/ 244983 w 350212"/>
                  <a:gd name="connsiteY11" fmla="*/ 234095 h 409782"/>
                  <a:gd name="connsiteX12" fmla="*/ 174940 w 350212"/>
                  <a:gd name="connsiteY12" fmla="*/ 204836 h 409782"/>
                  <a:gd name="connsiteX13" fmla="*/ 277085 w 350212"/>
                  <a:gd name="connsiteY13" fmla="*/ 102391 h 409782"/>
                  <a:gd name="connsiteX14" fmla="*/ 174940 w 350212"/>
                  <a:gd name="connsiteY14" fmla="*/ -55 h 409782"/>
                  <a:gd name="connsiteX15" fmla="*/ 72796 w 350212"/>
                  <a:gd name="connsiteY15" fmla="*/ 102391 h 409782"/>
                  <a:gd name="connsiteX16" fmla="*/ 174940 w 350212"/>
                  <a:gd name="connsiteY16" fmla="*/ 204836 h 409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212" h="409782">
                    <a:moveTo>
                      <a:pt x="244983" y="234095"/>
                    </a:moveTo>
                    <a:lnTo>
                      <a:pt x="237399" y="234095"/>
                    </a:lnTo>
                    <a:cubicBezTo>
                      <a:pt x="218439" y="243251"/>
                      <a:pt x="197372" y="248745"/>
                      <a:pt x="174940" y="248745"/>
                    </a:cubicBezTo>
                    <a:cubicBezTo>
                      <a:pt x="152489" y="248745"/>
                      <a:pt x="131522" y="243251"/>
                      <a:pt x="112462" y="234095"/>
                    </a:cubicBezTo>
                    <a:lnTo>
                      <a:pt x="104898" y="234095"/>
                    </a:lnTo>
                    <a:cubicBezTo>
                      <a:pt x="46893" y="234095"/>
                      <a:pt x="-176" y="281303"/>
                      <a:pt x="-176" y="339479"/>
                    </a:cubicBezTo>
                    <a:lnTo>
                      <a:pt x="-176" y="365819"/>
                    </a:lnTo>
                    <a:cubicBezTo>
                      <a:pt x="-176" y="390048"/>
                      <a:pt x="19446" y="409728"/>
                      <a:pt x="43603" y="409728"/>
                    </a:cubicBezTo>
                    <a:lnTo>
                      <a:pt x="306258" y="409728"/>
                    </a:lnTo>
                    <a:cubicBezTo>
                      <a:pt x="330434" y="409728"/>
                      <a:pt x="350037" y="390048"/>
                      <a:pt x="350037" y="365819"/>
                    </a:cubicBezTo>
                    <a:lnTo>
                      <a:pt x="350037" y="339479"/>
                    </a:lnTo>
                    <a:cubicBezTo>
                      <a:pt x="350037" y="281303"/>
                      <a:pt x="302967" y="234095"/>
                      <a:pt x="244983" y="234095"/>
                    </a:cubicBezTo>
                    <a:close/>
                    <a:moveTo>
                      <a:pt x="174940" y="204836"/>
                    </a:moveTo>
                    <a:cubicBezTo>
                      <a:pt x="231380" y="204836"/>
                      <a:pt x="277085" y="159017"/>
                      <a:pt x="277085" y="102391"/>
                    </a:cubicBezTo>
                    <a:cubicBezTo>
                      <a:pt x="277085" y="45765"/>
                      <a:pt x="231380" y="-55"/>
                      <a:pt x="174940" y="-55"/>
                    </a:cubicBezTo>
                    <a:cubicBezTo>
                      <a:pt x="118481" y="-55"/>
                      <a:pt x="72796" y="45765"/>
                      <a:pt x="72796" y="102391"/>
                    </a:cubicBezTo>
                    <a:cubicBezTo>
                      <a:pt x="72796" y="159017"/>
                      <a:pt x="118481" y="204836"/>
                      <a:pt x="174940" y="204836"/>
                    </a:cubicBezTo>
                    <a:close/>
                  </a:path>
                </a:pathLst>
              </a:custGeom>
              <a:solidFill>
                <a:srgbClr val="4D4D4D"/>
              </a:solidFill>
              <a:ln w="9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grpSp>
            <p:nvGrpSpPr>
              <p:cNvPr id="67" name="Graphic 10">
                <a:extLst>
                  <a:ext uri="{FF2B5EF4-FFF2-40B4-BE49-F238E27FC236}">
                    <a16:creationId xmlns:a16="http://schemas.microsoft.com/office/drawing/2014/main" xmlns="" id="{F46740E5-C644-45CE-86BA-2E70C9F2C087}"/>
                  </a:ext>
                </a:extLst>
              </p:cNvPr>
              <p:cNvGrpSpPr/>
              <p:nvPr/>
            </p:nvGrpSpPr>
            <p:grpSpPr>
              <a:xfrm>
                <a:off x="5676630" y="3113621"/>
                <a:ext cx="494296" cy="76619"/>
                <a:chOff x="5676630" y="3113621"/>
                <a:chExt cx="494296" cy="76619"/>
              </a:xfrm>
              <a:solidFill>
                <a:srgbClr val="D8E3F1"/>
              </a:solidFill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xmlns="" id="{E7DFC42B-98F2-480F-9707-654056995A89}"/>
                    </a:ext>
                  </a:extLst>
                </p:cNvPr>
                <p:cNvSpPr/>
                <p:nvPr/>
              </p:nvSpPr>
              <p:spPr>
                <a:xfrm>
                  <a:off x="5676630" y="3113621"/>
                  <a:ext cx="164765" cy="76619"/>
                </a:xfrm>
                <a:custGeom>
                  <a:avLst/>
                  <a:gdLst>
                    <a:gd name="connsiteX0" fmla="*/ -67 w 164765"/>
                    <a:gd name="connsiteY0" fmla="*/ -89 h 76619"/>
                    <a:gd name="connsiteX1" fmla="*/ 164698 w 164765"/>
                    <a:gd name="connsiteY1" fmla="*/ -89 h 76619"/>
                    <a:gd name="connsiteX2" fmla="*/ 164698 w 164765"/>
                    <a:gd name="connsiteY2" fmla="*/ 76531 h 76619"/>
                    <a:gd name="connsiteX3" fmla="*/ -67 w 164765"/>
                    <a:gd name="connsiteY3" fmla="*/ 76531 h 7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65" h="76619">
                      <a:moveTo>
                        <a:pt x="-67" y="-89"/>
                      </a:moveTo>
                      <a:lnTo>
                        <a:pt x="164698" y="-89"/>
                      </a:lnTo>
                      <a:lnTo>
                        <a:pt x="164698" y="76531"/>
                      </a:lnTo>
                      <a:lnTo>
                        <a:pt x="-67" y="76531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061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xmlns="" id="{C2177ED2-0F9E-44F7-84B0-03BC73DBA9FF}"/>
                    </a:ext>
                  </a:extLst>
                </p:cNvPr>
                <p:cNvSpPr/>
                <p:nvPr/>
              </p:nvSpPr>
              <p:spPr>
                <a:xfrm>
                  <a:off x="5841395" y="3113621"/>
                  <a:ext cx="164765" cy="76619"/>
                </a:xfrm>
                <a:custGeom>
                  <a:avLst/>
                  <a:gdLst>
                    <a:gd name="connsiteX0" fmla="*/ -68 w 164765"/>
                    <a:gd name="connsiteY0" fmla="*/ -89 h 76619"/>
                    <a:gd name="connsiteX1" fmla="*/ 164697 w 164765"/>
                    <a:gd name="connsiteY1" fmla="*/ -89 h 76619"/>
                    <a:gd name="connsiteX2" fmla="*/ 164697 w 164765"/>
                    <a:gd name="connsiteY2" fmla="*/ 76531 h 76619"/>
                    <a:gd name="connsiteX3" fmla="*/ -68 w 164765"/>
                    <a:gd name="connsiteY3" fmla="*/ 76531 h 7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65" h="76619">
                      <a:moveTo>
                        <a:pt x="-68" y="-89"/>
                      </a:moveTo>
                      <a:lnTo>
                        <a:pt x="164697" y="-89"/>
                      </a:lnTo>
                      <a:lnTo>
                        <a:pt x="164697" y="76531"/>
                      </a:lnTo>
                      <a:lnTo>
                        <a:pt x="-68" y="76531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061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xmlns="" id="{BA5055DB-32EA-4EE1-AA40-692BDBE7C730}"/>
                    </a:ext>
                  </a:extLst>
                </p:cNvPr>
                <p:cNvSpPr/>
                <p:nvPr/>
              </p:nvSpPr>
              <p:spPr>
                <a:xfrm>
                  <a:off x="6006162" y="3113621"/>
                  <a:ext cx="164765" cy="76619"/>
                </a:xfrm>
                <a:custGeom>
                  <a:avLst/>
                  <a:gdLst>
                    <a:gd name="connsiteX0" fmla="*/ -69 w 164765"/>
                    <a:gd name="connsiteY0" fmla="*/ -89 h 76619"/>
                    <a:gd name="connsiteX1" fmla="*/ 164696 w 164765"/>
                    <a:gd name="connsiteY1" fmla="*/ -89 h 76619"/>
                    <a:gd name="connsiteX2" fmla="*/ 164696 w 164765"/>
                    <a:gd name="connsiteY2" fmla="*/ 76531 h 76619"/>
                    <a:gd name="connsiteX3" fmla="*/ -69 w 164765"/>
                    <a:gd name="connsiteY3" fmla="*/ 76531 h 7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65" h="76619">
                      <a:moveTo>
                        <a:pt x="-69" y="-89"/>
                      </a:moveTo>
                      <a:lnTo>
                        <a:pt x="164696" y="-89"/>
                      </a:lnTo>
                      <a:lnTo>
                        <a:pt x="164696" y="76531"/>
                      </a:lnTo>
                      <a:lnTo>
                        <a:pt x="-69" y="76531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061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</p:grpSp>
        </p:grpSp>
        <p:grpSp>
          <p:nvGrpSpPr>
            <p:cNvPr id="71" name="Graphic 10">
              <a:extLst>
                <a:ext uri="{FF2B5EF4-FFF2-40B4-BE49-F238E27FC236}">
                  <a16:creationId xmlns:a16="http://schemas.microsoft.com/office/drawing/2014/main" xmlns="" id="{F46740E5-C644-45CE-86BA-2E70C9F2C087}"/>
                </a:ext>
              </a:extLst>
            </p:cNvPr>
            <p:cNvGrpSpPr/>
            <p:nvPr/>
          </p:nvGrpSpPr>
          <p:grpSpPr>
            <a:xfrm>
              <a:off x="8329415" y="1395859"/>
              <a:ext cx="494296" cy="518339"/>
              <a:chOff x="6144437" y="2108969"/>
              <a:chExt cx="494296" cy="518339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xmlns="" id="{4828F20E-EB5E-4172-AF22-80A512370219}"/>
                  </a:ext>
                </a:extLst>
              </p:cNvPr>
              <p:cNvSpPr/>
              <p:nvPr/>
            </p:nvSpPr>
            <p:spPr>
              <a:xfrm>
                <a:off x="6216481" y="2108969"/>
                <a:ext cx="350212" cy="409782"/>
              </a:xfrm>
              <a:custGeom>
                <a:avLst/>
                <a:gdLst>
                  <a:gd name="connsiteX0" fmla="*/ 245006 w 350212"/>
                  <a:gd name="connsiteY0" fmla="*/ 234067 h 409782"/>
                  <a:gd name="connsiteX1" fmla="*/ 237422 w 350212"/>
                  <a:gd name="connsiteY1" fmla="*/ 234067 h 409782"/>
                  <a:gd name="connsiteX2" fmla="*/ 174964 w 350212"/>
                  <a:gd name="connsiteY2" fmla="*/ 248717 h 409782"/>
                  <a:gd name="connsiteX3" fmla="*/ 112485 w 350212"/>
                  <a:gd name="connsiteY3" fmla="*/ 234067 h 409782"/>
                  <a:gd name="connsiteX4" fmla="*/ 104921 w 350212"/>
                  <a:gd name="connsiteY4" fmla="*/ 234067 h 409782"/>
                  <a:gd name="connsiteX5" fmla="*/ -153 w 350212"/>
                  <a:gd name="connsiteY5" fmla="*/ 339451 h 409782"/>
                  <a:gd name="connsiteX6" fmla="*/ -153 w 350212"/>
                  <a:gd name="connsiteY6" fmla="*/ 365792 h 409782"/>
                  <a:gd name="connsiteX7" fmla="*/ 43626 w 350212"/>
                  <a:gd name="connsiteY7" fmla="*/ 409700 h 409782"/>
                  <a:gd name="connsiteX8" fmla="*/ 306281 w 350212"/>
                  <a:gd name="connsiteY8" fmla="*/ 409700 h 409782"/>
                  <a:gd name="connsiteX9" fmla="*/ 350060 w 350212"/>
                  <a:gd name="connsiteY9" fmla="*/ 365792 h 409782"/>
                  <a:gd name="connsiteX10" fmla="*/ 350060 w 350212"/>
                  <a:gd name="connsiteY10" fmla="*/ 339451 h 409782"/>
                  <a:gd name="connsiteX11" fmla="*/ 245006 w 350212"/>
                  <a:gd name="connsiteY11" fmla="*/ 234067 h 409782"/>
                  <a:gd name="connsiteX12" fmla="*/ 174964 w 350212"/>
                  <a:gd name="connsiteY12" fmla="*/ 204808 h 409782"/>
                  <a:gd name="connsiteX13" fmla="*/ 277108 w 350212"/>
                  <a:gd name="connsiteY13" fmla="*/ 102363 h 409782"/>
                  <a:gd name="connsiteX14" fmla="*/ 174964 w 350212"/>
                  <a:gd name="connsiteY14" fmla="*/ -83 h 409782"/>
                  <a:gd name="connsiteX15" fmla="*/ 72819 w 350212"/>
                  <a:gd name="connsiteY15" fmla="*/ 102363 h 409782"/>
                  <a:gd name="connsiteX16" fmla="*/ 174964 w 350212"/>
                  <a:gd name="connsiteY16" fmla="*/ 204808 h 409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212" h="409782">
                    <a:moveTo>
                      <a:pt x="245006" y="234067"/>
                    </a:moveTo>
                    <a:lnTo>
                      <a:pt x="237422" y="234067"/>
                    </a:lnTo>
                    <a:cubicBezTo>
                      <a:pt x="218462" y="243223"/>
                      <a:pt x="197395" y="248717"/>
                      <a:pt x="174964" y="248717"/>
                    </a:cubicBezTo>
                    <a:cubicBezTo>
                      <a:pt x="152512" y="248717"/>
                      <a:pt x="131546" y="243223"/>
                      <a:pt x="112485" y="234067"/>
                    </a:cubicBezTo>
                    <a:lnTo>
                      <a:pt x="104921" y="234067"/>
                    </a:lnTo>
                    <a:cubicBezTo>
                      <a:pt x="46917" y="234067"/>
                      <a:pt x="-153" y="281275"/>
                      <a:pt x="-153" y="339451"/>
                    </a:cubicBezTo>
                    <a:lnTo>
                      <a:pt x="-153" y="365792"/>
                    </a:lnTo>
                    <a:cubicBezTo>
                      <a:pt x="-153" y="390020"/>
                      <a:pt x="19470" y="409700"/>
                      <a:pt x="43626" y="409700"/>
                    </a:cubicBezTo>
                    <a:lnTo>
                      <a:pt x="306281" y="409700"/>
                    </a:lnTo>
                    <a:cubicBezTo>
                      <a:pt x="330458" y="409700"/>
                      <a:pt x="350060" y="390020"/>
                      <a:pt x="350060" y="365792"/>
                    </a:cubicBezTo>
                    <a:lnTo>
                      <a:pt x="350060" y="339451"/>
                    </a:lnTo>
                    <a:cubicBezTo>
                      <a:pt x="350060" y="281275"/>
                      <a:pt x="302990" y="234067"/>
                      <a:pt x="245006" y="234067"/>
                    </a:cubicBezTo>
                    <a:close/>
                    <a:moveTo>
                      <a:pt x="174964" y="204808"/>
                    </a:moveTo>
                    <a:cubicBezTo>
                      <a:pt x="231403" y="204808"/>
                      <a:pt x="277108" y="158989"/>
                      <a:pt x="277108" y="102363"/>
                    </a:cubicBezTo>
                    <a:cubicBezTo>
                      <a:pt x="277108" y="45737"/>
                      <a:pt x="231403" y="-83"/>
                      <a:pt x="174964" y="-83"/>
                    </a:cubicBezTo>
                    <a:cubicBezTo>
                      <a:pt x="118504" y="-83"/>
                      <a:pt x="72819" y="45737"/>
                      <a:pt x="72819" y="102363"/>
                    </a:cubicBezTo>
                    <a:cubicBezTo>
                      <a:pt x="72819" y="158989"/>
                      <a:pt x="118504" y="204808"/>
                      <a:pt x="174964" y="204808"/>
                    </a:cubicBezTo>
                    <a:close/>
                  </a:path>
                </a:pathLst>
              </a:custGeom>
              <a:solidFill>
                <a:srgbClr val="4D4D4D"/>
              </a:solidFill>
              <a:ln w="9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grpSp>
            <p:nvGrpSpPr>
              <p:cNvPr id="73" name="Graphic 10">
                <a:extLst>
                  <a:ext uri="{FF2B5EF4-FFF2-40B4-BE49-F238E27FC236}">
                    <a16:creationId xmlns:a16="http://schemas.microsoft.com/office/drawing/2014/main" xmlns="" id="{F46740E5-C644-45CE-86BA-2E70C9F2C087}"/>
                  </a:ext>
                </a:extLst>
              </p:cNvPr>
              <p:cNvGrpSpPr/>
              <p:nvPr/>
            </p:nvGrpSpPr>
            <p:grpSpPr>
              <a:xfrm>
                <a:off x="6144437" y="2550689"/>
                <a:ext cx="494296" cy="76619"/>
                <a:chOff x="6144437" y="2550689"/>
                <a:chExt cx="494296" cy="76619"/>
              </a:xfrm>
              <a:solidFill>
                <a:srgbClr val="D8E3F1"/>
              </a:solidFill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xmlns="" id="{9782B5F2-B180-46DD-AE37-278DDA6AE355}"/>
                    </a:ext>
                  </a:extLst>
                </p:cNvPr>
                <p:cNvSpPr/>
                <p:nvPr/>
              </p:nvSpPr>
              <p:spPr>
                <a:xfrm>
                  <a:off x="6144437" y="2550689"/>
                  <a:ext cx="164765" cy="76619"/>
                </a:xfrm>
                <a:custGeom>
                  <a:avLst/>
                  <a:gdLst>
                    <a:gd name="connsiteX0" fmla="*/ -44 w 164765"/>
                    <a:gd name="connsiteY0" fmla="*/ -117 h 76619"/>
                    <a:gd name="connsiteX1" fmla="*/ 164721 w 164765"/>
                    <a:gd name="connsiteY1" fmla="*/ -117 h 76619"/>
                    <a:gd name="connsiteX2" fmla="*/ 164721 w 164765"/>
                    <a:gd name="connsiteY2" fmla="*/ 76503 h 76619"/>
                    <a:gd name="connsiteX3" fmla="*/ -44 w 164765"/>
                    <a:gd name="connsiteY3" fmla="*/ 76503 h 7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65" h="76619">
                      <a:moveTo>
                        <a:pt x="-44" y="-117"/>
                      </a:moveTo>
                      <a:lnTo>
                        <a:pt x="164721" y="-117"/>
                      </a:lnTo>
                      <a:lnTo>
                        <a:pt x="164721" y="76503"/>
                      </a:lnTo>
                      <a:lnTo>
                        <a:pt x="-44" y="76503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061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xmlns="" id="{A4AEEFEE-33E4-4910-8A69-C9DFDC703DFA}"/>
                    </a:ext>
                  </a:extLst>
                </p:cNvPr>
                <p:cNvSpPr/>
                <p:nvPr/>
              </p:nvSpPr>
              <p:spPr>
                <a:xfrm>
                  <a:off x="6309202" y="2550689"/>
                  <a:ext cx="164765" cy="76619"/>
                </a:xfrm>
                <a:custGeom>
                  <a:avLst/>
                  <a:gdLst>
                    <a:gd name="connsiteX0" fmla="*/ -45 w 164765"/>
                    <a:gd name="connsiteY0" fmla="*/ -117 h 76619"/>
                    <a:gd name="connsiteX1" fmla="*/ 164720 w 164765"/>
                    <a:gd name="connsiteY1" fmla="*/ -117 h 76619"/>
                    <a:gd name="connsiteX2" fmla="*/ 164720 w 164765"/>
                    <a:gd name="connsiteY2" fmla="*/ 76503 h 76619"/>
                    <a:gd name="connsiteX3" fmla="*/ -45 w 164765"/>
                    <a:gd name="connsiteY3" fmla="*/ 76503 h 7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65" h="76619">
                      <a:moveTo>
                        <a:pt x="-45" y="-117"/>
                      </a:moveTo>
                      <a:lnTo>
                        <a:pt x="164720" y="-117"/>
                      </a:lnTo>
                      <a:lnTo>
                        <a:pt x="164720" y="76503"/>
                      </a:lnTo>
                      <a:lnTo>
                        <a:pt x="-45" y="76503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061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xmlns="" id="{4BD854B1-6076-445B-9B84-238F6E2465FC}"/>
                    </a:ext>
                  </a:extLst>
                </p:cNvPr>
                <p:cNvSpPr/>
                <p:nvPr/>
              </p:nvSpPr>
              <p:spPr>
                <a:xfrm>
                  <a:off x="6473968" y="2550689"/>
                  <a:ext cx="164765" cy="76619"/>
                </a:xfrm>
                <a:custGeom>
                  <a:avLst/>
                  <a:gdLst>
                    <a:gd name="connsiteX0" fmla="*/ -46 w 164765"/>
                    <a:gd name="connsiteY0" fmla="*/ -117 h 76619"/>
                    <a:gd name="connsiteX1" fmla="*/ 164720 w 164765"/>
                    <a:gd name="connsiteY1" fmla="*/ -117 h 76619"/>
                    <a:gd name="connsiteX2" fmla="*/ 164720 w 164765"/>
                    <a:gd name="connsiteY2" fmla="*/ 76503 h 76619"/>
                    <a:gd name="connsiteX3" fmla="*/ -46 w 164765"/>
                    <a:gd name="connsiteY3" fmla="*/ 76503 h 7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65" h="76619">
                      <a:moveTo>
                        <a:pt x="-46" y="-117"/>
                      </a:moveTo>
                      <a:lnTo>
                        <a:pt x="164720" y="-117"/>
                      </a:lnTo>
                      <a:lnTo>
                        <a:pt x="164720" y="76503"/>
                      </a:lnTo>
                      <a:lnTo>
                        <a:pt x="-46" y="76503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061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</p:grpSp>
        </p:grpSp>
        <p:grpSp>
          <p:nvGrpSpPr>
            <p:cNvPr id="77" name="Graphic 10">
              <a:extLst>
                <a:ext uri="{FF2B5EF4-FFF2-40B4-BE49-F238E27FC236}">
                  <a16:creationId xmlns:a16="http://schemas.microsoft.com/office/drawing/2014/main" xmlns="" id="{F46740E5-C644-45CE-86BA-2E70C9F2C087}"/>
                </a:ext>
              </a:extLst>
            </p:cNvPr>
            <p:cNvGrpSpPr/>
            <p:nvPr/>
          </p:nvGrpSpPr>
          <p:grpSpPr>
            <a:xfrm>
              <a:off x="7532764" y="1475179"/>
              <a:ext cx="494296" cy="518339"/>
              <a:chOff x="5616238" y="1700223"/>
              <a:chExt cx="494296" cy="518339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xmlns="" id="{B734466E-71D9-43A6-99F8-FF85800DE580}"/>
                  </a:ext>
                </a:extLst>
              </p:cNvPr>
              <p:cNvSpPr/>
              <p:nvPr/>
            </p:nvSpPr>
            <p:spPr>
              <a:xfrm>
                <a:off x="5688282" y="1700223"/>
                <a:ext cx="350212" cy="409782"/>
              </a:xfrm>
              <a:custGeom>
                <a:avLst/>
                <a:gdLst>
                  <a:gd name="connsiteX0" fmla="*/ 244980 w 350212"/>
                  <a:gd name="connsiteY0" fmla="*/ 234047 h 409782"/>
                  <a:gd name="connsiteX1" fmla="*/ 237396 w 350212"/>
                  <a:gd name="connsiteY1" fmla="*/ 234047 h 409782"/>
                  <a:gd name="connsiteX2" fmla="*/ 174937 w 350212"/>
                  <a:gd name="connsiteY2" fmla="*/ 248696 h 409782"/>
                  <a:gd name="connsiteX3" fmla="*/ 112459 w 350212"/>
                  <a:gd name="connsiteY3" fmla="*/ 234047 h 409782"/>
                  <a:gd name="connsiteX4" fmla="*/ 104895 w 350212"/>
                  <a:gd name="connsiteY4" fmla="*/ 234047 h 409782"/>
                  <a:gd name="connsiteX5" fmla="*/ -179 w 350212"/>
                  <a:gd name="connsiteY5" fmla="*/ 339430 h 409782"/>
                  <a:gd name="connsiteX6" fmla="*/ -179 w 350212"/>
                  <a:gd name="connsiteY6" fmla="*/ 365771 h 409782"/>
                  <a:gd name="connsiteX7" fmla="*/ 43600 w 350212"/>
                  <a:gd name="connsiteY7" fmla="*/ 409679 h 409782"/>
                  <a:gd name="connsiteX8" fmla="*/ 306255 w 350212"/>
                  <a:gd name="connsiteY8" fmla="*/ 409679 h 409782"/>
                  <a:gd name="connsiteX9" fmla="*/ 350034 w 350212"/>
                  <a:gd name="connsiteY9" fmla="*/ 365771 h 409782"/>
                  <a:gd name="connsiteX10" fmla="*/ 350034 w 350212"/>
                  <a:gd name="connsiteY10" fmla="*/ 339430 h 409782"/>
                  <a:gd name="connsiteX11" fmla="*/ 244980 w 350212"/>
                  <a:gd name="connsiteY11" fmla="*/ 234047 h 409782"/>
                  <a:gd name="connsiteX12" fmla="*/ 174937 w 350212"/>
                  <a:gd name="connsiteY12" fmla="*/ 204788 h 409782"/>
                  <a:gd name="connsiteX13" fmla="*/ 277082 w 350212"/>
                  <a:gd name="connsiteY13" fmla="*/ 102342 h 409782"/>
                  <a:gd name="connsiteX14" fmla="*/ 174937 w 350212"/>
                  <a:gd name="connsiteY14" fmla="*/ -103 h 409782"/>
                  <a:gd name="connsiteX15" fmla="*/ 72793 w 350212"/>
                  <a:gd name="connsiteY15" fmla="*/ 102342 h 409782"/>
                  <a:gd name="connsiteX16" fmla="*/ 174937 w 350212"/>
                  <a:gd name="connsiteY16" fmla="*/ 204788 h 409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212" h="409782">
                    <a:moveTo>
                      <a:pt x="244980" y="234047"/>
                    </a:moveTo>
                    <a:lnTo>
                      <a:pt x="237396" y="234047"/>
                    </a:lnTo>
                    <a:cubicBezTo>
                      <a:pt x="218436" y="243203"/>
                      <a:pt x="197369" y="248696"/>
                      <a:pt x="174937" y="248696"/>
                    </a:cubicBezTo>
                    <a:cubicBezTo>
                      <a:pt x="152486" y="248696"/>
                      <a:pt x="131519" y="243203"/>
                      <a:pt x="112459" y="234047"/>
                    </a:cubicBezTo>
                    <a:lnTo>
                      <a:pt x="104895" y="234047"/>
                    </a:lnTo>
                    <a:cubicBezTo>
                      <a:pt x="46890" y="234047"/>
                      <a:pt x="-179" y="281255"/>
                      <a:pt x="-179" y="339430"/>
                    </a:cubicBezTo>
                    <a:lnTo>
                      <a:pt x="-179" y="365771"/>
                    </a:lnTo>
                    <a:cubicBezTo>
                      <a:pt x="-179" y="389999"/>
                      <a:pt x="19443" y="409679"/>
                      <a:pt x="43600" y="409679"/>
                    </a:cubicBezTo>
                    <a:lnTo>
                      <a:pt x="306255" y="409679"/>
                    </a:lnTo>
                    <a:cubicBezTo>
                      <a:pt x="330431" y="409679"/>
                      <a:pt x="350034" y="389999"/>
                      <a:pt x="350034" y="365771"/>
                    </a:cubicBezTo>
                    <a:lnTo>
                      <a:pt x="350034" y="339430"/>
                    </a:lnTo>
                    <a:cubicBezTo>
                      <a:pt x="350034" y="281255"/>
                      <a:pt x="302964" y="234047"/>
                      <a:pt x="244980" y="234047"/>
                    </a:cubicBezTo>
                    <a:close/>
                    <a:moveTo>
                      <a:pt x="174937" y="204788"/>
                    </a:moveTo>
                    <a:cubicBezTo>
                      <a:pt x="231377" y="204788"/>
                      <a:pt x="277082" y="158968"/>
                      <a:pt x="277082" y="102342"/>
                    </a:cubicBezTo>
                    <a:cubicBezTo>
                      <a:pt x="277082" y="45717"/>
                      <a:pt x="231377" y="-103"/>
                      <a:pt x="174937" y="-103"/>
                    </a:cubicBezTo>
                    <a:cubicBezTo>
                      <a:pt x="118478" y="-103"/>
                      <a:pt x="72793" y="45717"/>
                      <a:pt x="72793" y="102342"/>
                    </a:cubicBezTo>
                    <a:cubicBezTo>
                      <a:pt x="72793" y="158968"/>
                      <a:pt x="118478" y="204788"/>
                      <a:pt x="174937" y="204788"/>
                    </a:cubicBezTo>
                    <a:close/>
                  </a:path>
                </a:pathLst>
              </a:custGeom>
              <a:solidFill>
                <a:srgbClr val="4D4D4D"/>
              </a:solidFill>
              <a:ln w="9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grpSp>
            <p:nvGrpSpPr>
              <p:cNvPr id="79" name="Graphic 10">
                <a:extLst>
                  <a:ext uri="{FF2B5EF4-FFF2-40B4-BE49-F238E27FC236}">
                    <a16:creationId xmlns:a16="http://schemas.microsoft.com/office/drawing/2014/main" xmlns="" id="{F46740E5-C644-45CE-86BA-2E70C9F2C087}"/>
                  </a:ext>
                </a:extLst>
              </p:cNvPr>
              <p:cNvGrpSpPr/>
              <p:nvPr/>
            </p:nvGrpSpPr>
            <p:grpSpPr>
              <a:xfrm>
                <a:off x="5616238" y="2141942"/>
                <a:ext cx="494296" cy="76619"/>
                <a:chOff x="5616238" y="2141942"/>
                <a:chExt cx="494296" cy="76619"/>
              </a:xfrm>
              <a:solidFill>
                <a:srgbClr val="D8E3F1"/>
              </a:solidFill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xmlns="" id="{E92FC1D1-5D83-4534-B3E2-5143F69E0553}"/>
                    </a:ext>
                  </a:extLst>
                </p:cNvPr>
                <p:cNvSpPr/>
                <p:nvPr/>
              </p:nvSpPr>
              <p:spPr>
                <a:xfrm>
                  <a:off x="5616238" y="2141942"/>
                  <a:ext cx="164765" cy="76619"/>
                </a:xfrm>
                <a:custGeom>
                  <a:avLst/>
                  <a:gdLst>
                    <a:gd name="connsiteX0" fmla="*/ -70 w 164765"/>
                    <a:gd name="connsiteY0" fmla="*/ -137 h 76619"/>
                    <a:gd name="connsiteX1" fmla="*/ 164695 w 164765"/>
                    <a:gd name="connsiteY1" fmla="*/ -137 h 76619"/>
                    <a:gd name="connsiteX2" fmla="*/ 164695 w 164765"/>
                    <a:gd name="connsiteY2" fmla="*/ 76483 h 76619"/>
                    <a:gd name="connsiteX3" fmla="*/ -70 w 164765"/>
                    <a:gd name="connsiteY3" fmla="*/ 76483 h 7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65" h="76619">
                      <a:moveTo>
                        <a:pt x="-70" y="-137"/>
                      </a:moveTo>
                      <a:lnTo>
                        <a:pt x="164695" y="-137"/>
                      </a:lnTo>
                      <a:lnTo>
                        <a:pt x="164695" y="76483"/>
                      </a:lnTo>
                      <a:lnTo>
                        <a:pt x="-70" y="76483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061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xmlns="" id="{A2B56D46-B9E5-46F4-8B71-63D0A4CD2E0E}"/>
                    </a:ext>
                  </a:extLst>
                </p:cNvPr>
                <p:cNvSpPr/>
                <p:nvPr/>
              </p:nvSpPr>
              <p:spPr>
                <a:xfrm>
                  <a:off x="5781003" y="2141942"/>
                  <a:ext cx="164765" cy="76619"/>
                </a:xfrm>
                <a:custGeom>
                  <a:avLst/>
                  <a:gdLst>
                    <a:gd name="connsiteX0" fmla="*/ -71 w 164765"/>
                    <a:gd name="connsiteY0" fmla="*/ -137 h 76619"/>
                    <a:gd name="connsiteX1" fmla="*/ 164694 w 164765"/>
                    <a:gd name="connsiteY1" fmla="*/ -137 h 76619"/>
                    <a:gd name="connsiteX2" fmla="*/ 164694 w 164765"/>
                    <a:gd name="connsiteY2" fmla="*/ 76483 h 76619"/>
                    <a:gd name="connsiteX3" fmla="*/ -71 w 164765"/>
                    <a:gd name="connsiteY3" fmla="*/ 76483 h 7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65" h="76619">
                      <a:moveTo>
                        <a:pt x="-71" y="-137"/>
                      </a:moveTo>
                      <a:lnTo>
                        <a:pt x="164694" y="-137"/>
                      </a:lnTo>
                      <a:lnTo>
                        <a:pt x="164694" y="76483"/>
                      </a:lnTo>
                      <a:lnTo>
                        <a:pt x="-71" y="76483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061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xmlns="" id="{90C93980-7095-4D36-9017-94A3ABED5F26}"/>
                    </a:ext>
                  </a:extLst>
                </p:cNvPr>
                <p:cNvSpPr/>
                <p:nvPr/>
              </p:nvSpPr>
              <p:spPr>
                <a:xfrm>
                  <a:off x="5945770" y="2141942"/>
                  <a:ext cx="164765" cy="76619"/>
                </a:xfrm>
                <a:custGeom>
                  <a:avLst/>
                  <a:gdLst>
                    <a:gd name="connsiteX0" fmla="*/ -72 w 164765"/>
                    <a:gd name="connsiteY0" fmla="*/ -137 h 76619"/>
                    <a:gd name="connsiteX1" fmla="*/ 164693 w 164765"/>
                    <a:gd name="connsiteY1" fmla="*/ -137 h 76619"/>
                    <a:gd name="connsiteX2" fmla="*/ 164693 w 164765"/>
                    <a:gd name="connsiteY2" fmla="*/ 76483 h 76619"/>
                    <a:gd name="connsiteX3" fmla="*/ -72 w 164765"/>
                    <a:gd name="connsiteY3" fmla="*/ 76483 h 76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4765" h="76619">
                      <a:moveTo>
                        <a:pt x="-72" y="-137"/>
                      </a:moveTo>
                      <a:lnTo>
                        <a:pt x="164693" y="-137"/>
                      </a:lnTo>
                      <a:lnTo>
                        <a:pt x="164693" y="76483"/>
                      </a:lnTo>
                      <a:lnTo>
                        <a:pt x="-72" y="76483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061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</p:grp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xmlns="" id="{0840B6F6-0E78-44B4-8273-ABD861E2FDE1}"/>
              </a:ext>
            </a:extLst>
          </p:cNvPr>
          <p:cNvGrpSpPr/>
          <p:nvPr/>
        </p:nvGrpSpPr>
        <p:grpSpPr>
          <a:xfrm>
            <a:off x="6994472" y="4442247"/>
            <a:ext cx="3818306" cy="1734716"/>
            <a:chOff x="7241649" y="4655411"/>
            <a:chExt cx="3818306" cy="17347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2ACB9682-0A25-4A96-9747-1B59A4B5E18F}"/>
                </a:ext>
              </a:extLst>
            </p:cNvPr>
            <p:cNvSpPr/>
            <p:nvPr/>
          </p:nvSpPr>
          <p:spPr>
            <a:xfrm>
              <a:off x="7241649" y="4662127"/>
              <a:ext cx="3818306" cy="17280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77818FE-D3ED-4709-B2DC-B69B01E46948}"/>
                </a:ext>
              </a:extLst>
            </p:cNvPr>
            <p:cNvSpPr txBox="1"/>
            <p:nvPr/>
          </p:nvSpPr>
          <p:spPr>
            <a:xfrm>
              <a:off x="7241649" y="4655411"/>
              <a:ext cx="3818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latin typeface="+mj-lt"/>
                </a:rPr>
                <a:t>Distortion model</a:t>
              </a: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xmlns="" id="{C1C1B621-AC53-40BE-BDB2-374A412B1313}"/>
                </a:ext>
              </a:extLst>
            </p:cNvPr>
            <p:cNvGrpSpPr/>
            <p:nvPr/>
          </p:nvGrpSpPr>
          <p:grpSpPr>
            <a:xfrm>
              <a:off x="7921239" y="5088888"/>
              <a:ext cx="2450297" cy="1172975"/>
              <a:chOff x="7926259" y="5105421"/>
              <a:chExt cx="2450297" cy="1172975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xmlns="" id="{7E537080-5D6B-4491-8A1D-9CAB9935D27E}"/>
                  </a:ext>
                </a:extLst>
              </p:cNvPr>
              <p:cNvGrpSpPr/>
              <p:nvPr/>
            </p:nvGrpSpPr>
            <p:grpSpPr>
              <a:xfrm>
                <a:off x="8370056" y="5831158"/>
                <a:ext cx="1572505" cy="222048"/>
                <a:chOff x="8089593" y="5934004"/>
                <a:chExt cx="1572505" cy="333843"/>
              </a:xfrm>
            </p:grpSpPr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xmlns="" id="{B9062B1F-608A-469E-A602-5C34C0563F79}"/>
                    </a:ext>
                  </a:extLst>
                </p:cNvPr>
                <p:cNvSpPr/>
                <p:nvPr/>
              </p:nvSpPr>
              <p:spPr>
                <a:xfrm>
                  <a:off x="8089593" y="5939919"/>
                  <a:ext cx="17818" cy="327928"/>
                </a:xfrm>
                <a:custGeom>
                  <a:avLst/>
                  <a:gdLst>
                    <a:gd name="connsiteX0" fmla="*/ -41 w 17818"/>
                    <a:gd name="connsiteY0" fmla="*/ -71 h 327928"/>
                    <a:gd name="connsiteX1" fmla="*/ -41 w 17818"/>
                    <a:gd name="connsiteY1" fmla="*/ 327857 h 327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818" h="327928">
                      <a:moveTo>
                        <a:pt x="-41" y="-71"/>
                      </a:moveTo>
                      <a:lnTo>
                        <a:pt x="-41" y="327857"/>
                      </a:lnTo>
                    </a:path>
                  </a:pathLst>
                </a:custGeom>
                <a:noFill/>
                <a:ln w="18797" cap="flat">
                  <a:solidFill>
                    <a:srgbClr val="E77052"/>
                  </a:solidFill>
                  <a:prstDash val="solid"/>
                  <a:miter/>
                  <a:tailEnd type="triangle" w="lg" len="med"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xmlns="" id="{D76B28CC-066C-48C4-BC37-ED13BACFD689}"/>
                    </a:ext>
                  </a:extLst>
                </p:cNvPr>
                <p:cNvSpPr/>
                <p:nvPr/>
              </p:nvSpPr>
              <p:spPr>
                <a:xfrm>
                  <a:off x="8866943" y="5942885"/>
                  <a:ext cx="17818" cy="324961"/>
                </a:xfrm>
                <a:custGeom>
                  <a:avLst/>
                  <a:gdLst>
                    <a:gd name="connsiteX0" fmla="*/ -41 w 17818"/>
                    <a:gd name="connsiteY0" fmla="*/ -71 h 324961"/>
                    <a:gd name="connsiteX1" fmla="*/ -41 w 17818"/>
                    <a:gd name="connsiteY1" fmla="*/ 324891 h 324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818" h="324961">
                      <a:moveTo>
                        <a:pt x="-41" y="-71"/>
                      </a:moveTo>
                      <a:lnTo>
                        <a:pt x="-41" y="324891"/>
                      </a:lnTo>
                    </a:path>
                  </a:pathLst>
                </a:custGeom>
                <a:noFill/>
                <a:ln w="18797" cap="flat">
                  <a:solidFill>
                    <a:srgbClr val="E77052"/>
                  </a:solidFill>
                  <a:prstDash val="solid"/>
                  <a:miter/>
                  <a:tailEnd type="triangle" w="lg" len="med"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xmlns="" id="{9C98469E-55DD-4DFF-8DF7-30275E5845F4}"/>
                    </a:ext>
                  </a:extLst>
                </p:cNvPr>
                <p:cNvSpPr/>
                <p:nvPr/>
              </p:nvSpPr>
              <p:spPr>
                <a:xfrm>
                  <a:off x="9644280" y="5934004"/>
                  <a:ext cx="17818" cy="333843"/>
                </a:xfrm>
                <a:custGeom>
                  <a:avLst/>
                  <a:gdLst>
                    <a:gd name="connsiteX0" fmla="*/ -41 w 17818"/>
                    <a:gd name="connsiteY0" fmla="*/ -71 h 333843"/>
                    <a:gd name="connsiteX1" fmla="*/ -41 w 17818"/>
                    <a:gd name="connsiteY1" fmla="*/ 333772 h 33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818" h="333843">
                      <a:moveTo>
                        <a:pt x="-41" y="-71"/>
                      </a:moveTo>
                      <a:lnTo>
                        <a:pt x="-41" y="333772"/>
                      </a:lnTo>
                    </a:path>
                  </a:pathLst>
                </a:custGeom>
                <a:noFill/>
                <a:ln w="18797" cap="flat">
                  <a:solidFill>
                    <a:srgbClr val="E77052"/>
                  </a:solidFill>
                  <a:prstDash val="solid"/>
                  <a:miter/>
                  <a:tailEnd type="triangle" w="lg" len="med"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</p:grp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xmlns="" id="{AEAB46AD-52AE-4D96-8C0C-18C1EE5ABB59}"/>
                  </a:ext>
                </a:extLst>
              </p:cNvPr>
              <p:cNvSpPr/>
              <p:nvPr/>
            </p:nvSpPr>
            <p:spPr>
              <a:xfrm>
                <a:off x="8923984" y="5105421"/>
                <a:ext cx="452722" cy="529753"/>
              </a:xfrm>
              <a:custGeom>
                <a:avLst/>
                <a:gdLst>
                  <a:gd name="connsiteX0" fmla="*/ 433804 w 619747"/>
                  <a:gd name="connsiteY0" fmla="*/ 414285 h 725197"/>
                  <a:gd name="connsiteX1" fmla="*/ 420408 w 619747"/>
                  <a:gd name="connsiteY1" fmla="*/ 414285 h 725197"/>
                  <a:gd name="connsiteX2" fmla="*/ 309849 w 619747"/>
                  <a:gd name="connsiteY2" fmla="*/ 440174 h 725197"/>
                  <a:gd name="connsiteX3" fmla="*/ 199295 w 619747"/>
                  <a:gd name="connsiteY3" fmla="*/ 414285 h 725197"/>
                  <a:gd name="connsiteX4" fmla="*/ 185898 w 619747"/>
                  <a:gd name="connsiteY4" fmla="*/ 414285 h 725197"/>
                  <a:gd name="connsiteX5" fmla="*/ -28 w 619747"/>
                  <a:gd name="connsiteY5" fmla="*/ 600747 h 725197"/>
                  <a:gd name="connsiteX6" fmla="*/ -28 w 619747"/>
                  <a:gd name="connsiteY6" fmla="*/ 647363 h 725197"/>
                  <a:gd name="connsiteX7" fmla="*/ 77442 w 619747"/>
                  <a:gd name="connsiteY7" fmla="*/ 725068 h 725197"/>
                  <a:gd name="connsiteX8" fmla="*/ 542279 w 619747"/>
                  <a:gd name="connsiteY8" fmla="*/ 725068 h 725197"/>
                  <a:gd name="connsiteX9" fmla="*/ 619719 w 619747"/>
                  <a:gd name="connsiteY9" fmla="*/ 647363 h 725197"/>
                  <a:gd name="connsiteX10" fmla="*/ 619719 w 619747"/>
                  <a:gd name="connsiteY10" fmla="*/ 600747 h 725197"/>
                  <a:gd name="connsiteX11" fmla="*/ 433804 w 619747"/>
                  <a:gd name="connsiteY11" fmla="*/ 414285 h 725197"/>
                  <a:gd name="connsiteX12" fmla="*/ 309849 w 619747"/>
                  <a:gd name="connsiteY12" fmla="*/ 362469 h 725197"/>
                  <a:gd name="connsiteX13" fmla="*/ 490616 w 619747"/>
                  <a:gd name="connsiteY13" fmla="*/ 181170 h 725197"/>
                  <a:gd name="connsiteX14" fmla="*/ 309849 w 619747"/>
                  <a:gd name="connsiteY14" fmla="*/ -129 h 725197"/>
                  <a:gd name="connsiteX15" fmla="*/ 129086 w 619747"/>
                  <a:gd name="connsiteY15" fmla="*/ 181170 h 725197"/>
                  <a:gd name="connsiteX16" fmla="*/ 309849 w 619747"/>
                  <a:gd name="connsiteY16" fmla="*/ 362469 h 725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747" h="725197">
                    <a:moveTo>
                      <a:pt x="433804" y="414285"/>
                    </a:moveTo>
                    <a:lnTo>
                      <a:pt x="420408" y="414285"/>
                    </a:lnTo>
                    <a:cubicBezTo>
                      <a:pt x="386836" y="430452"/>
                      <a:pt x="349553" y="440174"/>
                      <a:pt x="309849" y="440174"/>
                    </a:cubicBezTo>
                    <a:cubicBezTo>
                      <a:pt x="270149" y="440174"/>
                      <a:pt x="233026" y="430452"/>
                      <a:pt x="199295" y="414285"/>
                    </a:cubicBezTo>
                    <a:lnTo>
                      <a:pt x="185898" y="414285"/>
                    </a:lnTo>
                    <a:cubicBezTo>
                      <a:pt x="83250" y="414285"/>
                      <a:pt x="-28" y="497794"/>
                      <a:pt x="-28" y="600747"/>
                    </a:cubicBezTo>
                    <a:lnTo>
                      <a:pt x="-28" y="647363"/>
                    </a:lnTo>
                    <a:cubicBezTo>
                      <a:pt x="-28" y="690276"/>
                      <a:pt x="34670" y="725068"/>
                      <a:pt x="77442" y="725068"/>
                    </a:cubicBezTo>
                    <a:lnTo>
                      <a:pt x="542279" y="725068"/>
                    </a:lnTo>
                    <a:cubicBezTo>
                      <a:pt x="585029" y="725068"/>
                      <a:pt x="619719" y="690276"/>
                      <a:pt x="619719" y="647363"/>
                    </a:cubicBezTo>
                    <a:lnTo>
                      <a:pt x="619719" y="600747"/>
                    </a:lnTo>
                    <a:cubicBezTo>
                      <a:pt x="619719" y="497794"/>
                      <a:pt x="536455" y="414285"/>
                      <a:pt x="433804" y="414285"/>
                    </a:cubicBezTo>
                    <a:close/>
                    <a:moveTo>
                      <a:pt x="309849" y="362469"/>
                    </a:moveTo>
                    <a:cubicBezTo>
                      <a:pt x="409756" y="362469"/>
                      <a:pt x="490616" y="281381"/>
                      <a:pt x="490616" y="181170"/>
                    </a:cubicBezTo>
                    <a:cubicBezTo>
                      <a:pt x="490616" y="80994"/>
                      <a:pt x="409756" y="-129"/>
                      <a:pt x="309849" y="-129"/>
                    </a:cubicBezTo>
                    <a:cubicBezTo>
                      <a:pt x="209947" y="-129"/>
                      <a:pt x="129086" y="80994"/>
                      <a:pt x="129086" y="181170"/>
                    </a:cubicBezTo>
                    <a:cubicBezTo>
                      <a:pt x="129086" y="281381"/>
                      <a:pt x="209947" y="362469"/>
                      <a:pt x="309849" y="362469"/>
                    </a:cubicBezTo>
                    <a:close/>
                  </a:path>
                </a:pathLst>
              </a:custGeom>
              <a:solidFill>
                <a:srgbClr val="4D4D4D"/>
              </a:solidFill>
              <a:ln w="16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grpSp>
            <p:nvGrpSpPr>
              <p:cNvPr id="108" name="Graphic 12">
                <a:extLst>
                  <a:ext uri="{FF2B5EF4-FFF2-40B4-BE49-F238E27FC236}">
                    <a16:creationId xmlns:a16="http://schemas.microsoft.com/office/drawing/2014/main" xmlns="" id="{5E50066F-FF13-4043-8A2E-A887BE72EF23}"/>
                  </a:ext>
                </a:extLst>
              </p:cNvPr>
              <p:cNvGrpSpPr/>
              <p:nvPr/>
            </p:nvGrpSpPr>
            <p:grpSpPr>
              <a:xfrm>
                <a:off x="7981380" y="6061705"/>
                <a:ext cx="2332029" cy="200846"/>
                <a:chOff x="7718397" y="5242076"/>
                <a:chExt cx="2332029" cy="200846"/>
              </a:xfrm>
              <a:solidFill>
                <a:srgbClr val="DEEFE5"/>
              </a:solidFill>
            </p:grpSpPr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xmlns="" id="{A13AB52A-536A-4BC4-B284-9D666584B53E}"/>
                    </a:ext>
                  </a:extLst>
                </p:cNvPr>
                <p:cNvSpPr/>
                <p:nvPr/>
              </p:nvSpPr>
              <p:spPr>
                <a:xfrm>
                  <a:off x="7718397" y="5242076"/>
                  <a:ext cx="777343" cy="200846"/>
                </a:xfrm>
                <a:custGeom>
                  <a:avLst/>
                  <a:gdLst>
                    <a:gd name="connsiteX0" fmla="*/ -58 w 777343"/>
                    <a:gd name="connsiteY0" fmla="*/ -84 h 200846"/>
                    <a:gd name="connsiteX1" fmla="*/ 777285 w 777343"/>
                    <a:gd name="connsiteY1" fmla="*/ -84 h 200846"/>
                    <a:gd name="connsiteX2" fmla="*/ 777285 w 777343"/>
                    <a:gd name="connsiteY2" fmla="*/ 200763 h 200846"/>
                    <a:gd name="connsiteX3" fmla="*/ -58 w 777343"/>
                    <a:gd name="connsiteY3" fmla="*/ 200763 h 200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7343" h="200846">
                      <a:moveTo>
                        <a:pt x="-58" y="-84"/>
                      </a:moveTo>
                      <a:lnTo>
                        <a:pt x="777285" y="-84"/>
                      </a:lnTo>
                      <a:lnTo>
                        <a:pt x="777285" y="200763"/>
                      </a:lnTo>
                      <a:lnTo>
                        <a:pt x="-58" y="200763"/>
                      </a:lnTo>
                      <a:close/>
                    </a:path>
                  </a:pathLst>
                </a:custGeom>
                <a:solidFill>
                  <a:srgbClr val="DEEFE5"/>
                </a:solidFill>
                <a:ln w="1253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xmlns="" id="{7791C1F8-F72B-4286-804B-B5813FE335C2}"/>
                    </a:ext>
                  </a:extLst>
                </p:cNvPr>
                <p:cNvSpPr/>
                <p:nvPr/>
              </p:nvSpPr>
              <p:spPr>
                <a:xfrm>
                  <a:off x="8495740" y="5242076"/>
                  <a:ext cx="777343" cy="200846"/>
                </a:xfrm>
                <a:custGeom>
                  <a:avLst/>
                  <a:gdLst>
                    <a:gd name="connsiteX0" fmla="*/ -30 w 777343"/>
                    <a:gd name="connsiteY0" fmla="*/ -84 h 200846"/>
                    <a:gd name="connsiteX1" fmla="*/ 777313 w 777343"/>
                    <a:gd name="connsiteY1" fmla="*/ -84 h 200846"/>
                    <a:gd name="connsiteX2" fmla="*/ 777313 w 777343"/>
                    <a:gd name="connsiteY2" fmla="*/ 200763 h 200846"/>
                    <a:gd name="connsiteX3" fmla="*/ -30 w 777343"/>
                    <a:gd name="connsiteY3" fmla="*/ 200763 h 200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7343" h="200846">
                      <a:moveTo>
                        <a:pt x="-30" y="-84"/>
                      </a:moveTo>
                      <a:lnTo>
                        <a:pt x="777313" y="-84"/>
                      </a:lnTo>
                      <a:lnTo>
                        <a:pt x="777313" y="200763"/>
                      </a:lnTo>
                      <a:lnTo>
                        <a:pt x="-30" y="200763"/>
                      </a:lnTo>
                      <a:close/>
                    </a:path>
                  </a:pathLst>
                </a:custGeom>
                <a:solidFill>
                  <a:srgbClr val="DEEFE5"/>
                </a:solidFill>
                <a:ln w="1253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xmlns="" id="{69268EF6-2EDC-4027-AC2B-C0CCCC93CADB}"/>
                    </a:ext>
                  </a:extLst>
                </p:cNvPr>
                <p:cNvSpPr/>
                <p:nvPr/>
              </p:nvSpPr>
              <p:spPr>
                <a:xfrm>
                  <a:off x="9273084" y="5242076"/>
                  <a:ext cx="777343" cy="200846"/>
                </a:xfrm>
                <a:custGeom>
                  <a:avLst/>
                  <a:gdLst>
                    <a:gd name="connsiteX0" fmla="*/ -3 w 777343"/>
                    <a:gd name="connsiteY0" fmla="*/ -84 h 200846"/>
                    <a:gd name="connsiteX1" fmla="*/ 777340 w 777343"/>
                    <a:gd name="connsiteY1" fmla="*/ -84 h 200846"/>
                    <a:gd name="connsiteX2" fmla="*/ 777340 w 777343"/>
                    <a:gd name="connsiteY2" fmla="*/ 200763 h 200846"/>
                    <a:gd name="connsiteX3" fmla="*/ -3 w 777343"/>
                    <a:gd name="connsiteY3" fmla="*/ 200763 h 200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7343" h="200846">
                      <a:moveTo>
                        <a:pt x="-3" y="-84"/>
                      </a:moveTo>
                      <a:lnTo>
                        <a:pt x="777340" y="-84"/>
                      </a:lnTo>
                      <a:lnTo>
                        <a:pt x="777340" y="200763"/>
                      </a:lnTo>
                      <a:lnTo>
                        <a:pt x="-3" y="200763"/>
                      </a:lnTo>
                      <a:close/>
                    </a:path>
                  </a:pathLst>
                </a:custGeom>
                <a:solidFill>
                  <a:srgbClr val="DEEFE5"/>
                </a:solidFill>
                <a:ln w="1253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</p:grpSp>
          <p:grpSp>
            <p:nvGrpSpPr>
              <p:cNvPr id="112" name="Graphic 12">
                <a:extLst>
                  <a:ext uri="{FF2B5EF4-FFF2-40B4-BE49-F238E27FC236}">
                    <a16:creationId xmlns:a16="http://schemas.microsoft.com/office/drawing/2014/main" xmlns="" id="{5E50066F-FF13-4043-8A2E-A887BE72EF23}"/>
                  </a:ext>
                </a:extLst>
              </p:cNvPr>
              <p:cNvGrpSpPr/>
              <p:nvPr/>
            </p:nvGrpSpPr>
            <p:grpSpPr>
              <a:xfrm>
                <a:off x="7981395" y="5705696"/>
                <a:ext cx="2332029" cy="200846"/>
                <a:chOff x="7718412" y="4717905"/>
                <a:chExt cx="2332029" cy="200846"/>
              </a:xfrm>
              <a:solidFill>
                <a:srgbClr val="D8E3F1"/>
              </a:solidFill>
            </p:grpSpPr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xmlns="" id="{A3DD3B2F-6E91-4402-BD13-691FCA1B7959}"/>
                    </a:ext>
                  </a:extLst>
                </p:cNvPr>
                <p:cNvSpPr/>
                <p:nvPr/>
              </p:nvSpPr>
              <p:spPr>
                <a:xfrm>
                  <a:off x="7718412" y="4717905"/>
                  <a:ext cx="777343" cy="200846"/>
                </a:xfrm>
                <a:custGeom>
                  <a:avLst/>
                  <a:gdLst>
                    <a:gd name="connsiteX0" fmla="*/ -58 w 777343"/>
                    <a:gd name="connsiteY0" fmla="*/ -113 h 200846"/>
                    <a:gd name="connsiteX1" fmla="*/ 777285 w 777343"/>
                    <a:gd name="connsiteY1" fmla="*/ -113 h 200846"/>
                    <a:gd name="connsiteX2" fmla="*/ 777285 w 777343"/>
                    <a:gd name="connsiteY2" fmla="*/ 200734 h 200846"/>
                    <a:gd name="connsiteX3" fmla="*/ -58 w 777343"/>
                    <a:gd name="connsiteY3" fmla="*/ 200734 h 200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7343" h="200846">
                      <a:moveTo>
                        <a:pt x="-58" y="-113"/>
                      </a:moveTo>
                      <a:lnTo>
                        <a:pt x="777285" y="-113"/>
                      </a:lnTo>
                      <a:lnTo>
                        <a:pt x="777285" y="200734"/>
                      </a:lnTo>
                      <a:lnTo>
                        <a:pt x="-58" y="200734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253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xmlns="" id="{A4E0233C-8CA0-4488-98D5-A29014F16BAE}"/>
                    </a:ext>
                  </a:extLst>
                </p:cNvPr>
                <p:cNvSpPr/>
                <p:nvPr/>
              </p:nvSpPr>
              <p:spPr>
                <a:xfrm>
                  <a:off x="8495756" y="4717905"/>
                  <a:ext cx="777343" cy="200846"/>
                </a:xfrm>
                <a:custGeom>
                  <a:avLst/>
                  <a:gdLst>
                    <a:gd name="connsiteX0" fmla="*/ -30 w 777343"/>
                    <a:gd name="connsiteY0" fmla="*/ -113 h 200846"/>
                    <a:gd name="connsiteX1" fmla="*/ 777313 w 777343"/>
                    <a:gd name="connsiteY1" fmla="*/ -113 h 200846"/>
                    <a:gd name="connsiteX2" fmla="*/ 777313 w 777343"/>
                    <a:gd name="connsiteY2" fmla="*/ 200734 h 200846"/>
                    <a:gd name="connsiteX3" fmla="*/ -30 w 777343"/>
                    <a:gd name="connsiteY3" fmla="*/ 200734 h 200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7343" h="200846">
                      <a:moveTo>
                        <a:pt x="-30" y="-113"/>
                      </a:moveTo>
                      <a:lnTo>
                        <a:pt x="777313" y="-113"/>
                      </a:lnTo>
                      <a:lnTo>
                        <a:pt x="777313" y="200734"/>
                      </a:lnTo>
                      <a:lnTo>
                        <a:pt x="-30" y="200734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253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xmlns="" id="{03CCE338-2DF5-4913-BC20-2B81EBC01385}"/>
                    </a:ext>
                  </a:extLst>
                </p:cNvPr>
                <p:cNvSpPr/>
                <p:nvPr/>
              </p:nvSpPr>
              <p:spPr>
                <a:xfrm>
                  <a:off x="9273099" y="4717905"/>
                  <a:ext cx="777343" cy="200846"/>
                </a:xfrm>
                <a:custGeom>
                  <a:avLst/>
                  <a:gdLst>
                    <a:gd name="connsiteX0" fmla="*/ -3 w 777343"/>
                    <a:gd name="connsiteY0" fmla="*/ -113 h 200846"/>
                    <a:gd name="connsiteX1" fmla="*/ 777340 w 777343"/>
                    <a:gd name="connsiteY1" fmla="*/ -113 h 200846"/>
                    <a:gd name="connsiteX2" fmla="*/ 777340 w 777343"/>
                    <a:gd name="connsiteY2" fmla="*/ 200734 h 200846"/>
                    <a:gd name="connsiteX3" fmla="*/ -3 w 777343"/>
                    <a:gd name="connsiteY3" fmla="*/ 200734 h 200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7343" h="200846">
                      <a:moveTo>
                        <a:pt x="-3" y="-113"/>
                      </a:moveTo>
                      <a:lnTo>
                        <a:pt x="777340" y="-113"/>
                      </a:lnTo>
                      <a:lnTo>
                        <a:pt x="777340" y="200734"/>
                      </a:lnTo>
                      <a:lnTo>
                        <a:pt x="-3" y="200734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253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xmlns="" id="{397182EE-9275-4C64-91B1-C5EBF0C0D003}"/>
                  </a:ext>
                </a:extLst>
              </p:cNvPr>
              <p:cNvSpPr txBox="1"/>
              <p:nvPr/>
            </p:nvSpPr>
            <p:spPr>
              <a:xfrm>
                <a:off x="7926259" y="5700344"/>
                <a:ext cx="824335" cy="22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AU" sz="843" spc="0" baseline="0">
                    <a:solidFill>
                      <a:srgbClr val="4D4D4D"/>
                    </a:solidFill>
                    <a:latin typeface="Fira Mono"/>
                    <a:ea typeface="Fira Mono"/>
                    <a:sym typeface="Fira Mono"/>
                    <a:rtl val="0"/>
                  </a:rPr>
                  <a:t>Kimberley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xmlns="" id="{CB5A0469-252E-42D7-BFEB-B8E4DC45D5F4}"/>
                  </a:ext>
                </a:extLst>
              </p:cNvPr>
              <p:cNvSpPr txBox="1"/>
              <p:nvPr/>
            </p:nvSpPr>
            <p:spPr>
              <a:xfrm>
                <a:off x="7926259" y="6056348"/>
                <a:ext cx="396698" cy="22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AU" sz="843" spc="0" baseline="0">
                    <a:solidFill>
                      <a:srgbClr val="4D4D4D"/>
                    </a:solidFill>
                    <a:latin typeface="Fira Mono"/>
                    <a:ea typeface="Fira Mono"/>
                    <a:sym typeface="Fira Mono"/>
                    <a:rtl val="0"/>
                  </a:rPr>
                  <a:t>Kim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xmlns="" id="{76C4DEDA-CFD7-41AF-84DA-011CE8472721}"/>
                  </a:ext>
                </a:extLst>
              </p:cNvPr>
              <p:cNvSpPr txBox="1"/>
              <p:nvPr/>
            </p:nvSpPr>
            <p:spPr>
              <a:xfrm>
                <a:off x="8703602" y="5700344"/>
                <a:ext cx="539244" cy="22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AU" sz="843" spc="0" baseline="0" dirty="0">
                    <a:solidFill>
                      <a:srgbClr val="4D4D4D"/>
                    </a:solidFill>
                    <a:latin typeface="Fira Mono"/>
                    <a:ea typeface="Fira Mono"/>
                    <a:sym typeface="Fira Mono"/>
                    <a:rtl val="0"/>
                  </a:rPr>
                  <a:t>Brown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xmlns="" id="{281AA7A5-87E5-4EB4-A18B-0423E2DBE411}"/>
                  </a:ext>
                </a:extLst>
              </p:cNvPr>
              <p:cNvSpPr txBox="1"/>
              <p:nvPr/>
            </p:nvSpPr>
            <p:spPr>
              <a:xfrm>
                <a:off x="8703602" y="6056348"/>
                <a:ext cx="539244" cy="22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AU" sz="843" spc="0" baseline="0" dirty="0">
                    <a:solidFill>
                      <a:srgbClr val="4D4D4D"/>
                    </a:solidFill>
                    <a:latin typeface="Fira Mono"/>
                    <a:ea typeface="Fira Mono"/>
                    <a:sym typeface="Fira Mono"/>
                    <a:rtl val="0"/>
                  </a:rPr>
                  <a:t>Brown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xmlns="" id="{DBB20A71-8B7D-456F-B2D8-2F2439252E5B}"/>
                  </a:ext>
                </a:extLst>
              </p:cNvPr>
              <p:cNvSpPr txBox="1"/>
              <p:nvPr/>
            </p:nvSpPr>
            <p:spPr>
              <a:xfrm>
                <a:off x="9480948" y="5700344"/>
                <a:ext cx="895608" cy="22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AU" sz="843" spc="0" baseline="0">
                    <a:solidFill>
                      <a:srgbClr val="4D4D4D"/>
                    </a:solidFill>
                    <a:latin typeface="Fira Mono"/>
                    <a:ea typeface="Fira Mono"/>
                    <a:sym typeface="Fira Mono"/>
                    <a:rtl val="0"/>
                  </a:rPr>
                  <a:t>12/30/1974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xmlns="" id="{C8525D3E-0CC4-45B6-8ABB-8BC6683A959F}"/>
                  </a:ext>
                </a:extLst>
              </p:cNvPr>
              <p:cNvSpPr txBox="1"/>
              <p:nvPr/>
            </p:nvSpPr>
            <p:spPr>
              <a:xfrm>
                <a:off x="9480948" y="6056348"/>
                <a:ext cx="895608" cy="22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AU" sz="843" spc="0" baseline="0">
                    <a:solidFill>
                      <a:srgbClr val="4D4D4D"/>
                    </a:solidFill>
                    <a:latin typeface="Fira Mono"/>
                    <a:ea typeface="Fira Mono"/>
                    <a:sym typeface="Fira Mono"/>
                    <a:rtl val="0"/>
                  </a:rPr>
                  <a:t>12/30/1974</a:t>
                </a: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xmlns="" id="{D001B6FC-65E0-4BE7-95A4-9EA1E6CC7167}"/>
                  </a:ext>
                </a:extLst>
              </p:cNvPr>
              <p:cNvSpPr/>
              <p:nvPr/>
            </p:nvSpPr>
            <p:spPr>
              <a:xfrm>
                <a:off x="8026562" y="6223119"/>
                <a:ext cx="191973" cy="17870"/>
              </a:xfrm>
              <a:custGeom>
                <a:avLst/>
                <a:gdLst>
                  <a:gd name="connsiteX0" fmla="*/ -41 w 191973"/>
                  <a:gd name="connsiteY0" fmla="*/ -71 h 17870"/>
                  <a:gd name="connsiteX1" fmla="*/ 191932 w 191973"/>
                  <a:gd name="connsiteY1" fmla="*/ -71 h 17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1973" h="17870">
                    <a:moveTo>
                      <a:pt x="-41" y="-71"/>
                    </a:moveTo>
                    <a:lnTo>
                      <a:pt x="191932" y="-71"/>
                    </a:lnTo>
                  </a:path>
                </a:pathLst>
              </a:custGeom>
              <a:noFill/>
              <a:ln w="18797" cap="flat">
                <a:solidFill>
                  <a:srgbClr val="E7705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xmlns="" id="{CFD973C1-C24C-4145-94EA-1013A170D456}"/>
              </a:ext>
            </a:extLst>
          </p:cNvPr>
          <p:cNvGrpSpPr/>
          <p:nvPr/>
        </p:nvGrpSpPr>
        <p:grpSpPr>
          <a:xfrm>
            <a:off x="7000629" y="2605167"/>
            <a:ext cx="3818306" cy="1734530"/>
            <a:chOff x="7241649" y="2789305"/>
            <a:chExt cx="3818306" cy="17345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B0500EC1-EFCA-46CD-BB2E-471ED64F4635}"/>
                </a:ext>
              </a:extLst>
            </p:cNvPr>
            <p:cNvSpPr/>
            <p:nvPr/>
          </p:nvSpPr>
          <p:spPr>
            <a:xfrm>
              <a:off x="7241649" y="2797415"/>
              <a:ext cx="3818306" cy="172642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244B46A0-B8EA-48A9-9FDE-9959AB4DEBC7}"/>
                </a:ext>
              </a:extLst>
            </p:cNvPr>
            <p:cNvSpPr txBox="1"/>
            <p:nvPr/>
          </p:nvSpPr>
          <p:spPr>
            <a:xfrm>
              <a:off x="7241649" y="2789305"/>
              <a:ext cx="3818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dirty="0">
                  <a:latin typeface="+mj-lt"/>
                </a:rPr>
                <a:t>Linkage/clustering model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xmlns="" id="{5C13BDBB-131B-4E94-94B6-F79905AB9EA9}"/>
                </a:ext>
              </a:extLst>
            </p:cNvPr>
            <p:cNvGrpSpPr/>
            <p:nvPr/>
          </p:nvGrpSpPr>
          <p:grpSpPr>
            <a:xfrm>
              <a:off x="7543784" y="3195629"/>
              <a:ext cx="3263972" cy="1241607"/>
              <a:chOff x="7543784" y="3195629"/>
              <a:chExt cx="3263972" cy="1241607"/>
            </a:xfrm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xmlns="" id="{04CABDF4-C97E-43F2-B54F-9D20D2F1FCD4}"/>
                  </a:ext>
                </a:extLst>
              </p:cNvPr>
              <p:cNvSpPr/>
              <p:nvPr/>
            </p:nvSpPr>
            <p:spPr>
              <a:xfrm>
                <a:off x="7593603" y="4027046"/>
                <a:ext cx="350196" cy="410190"/>
              </a:xfrm>
              <a:custGeom>
                <a:avLst/>
                <a:gdLst>
                  <a:gd name="connsiteX0" fmla="*/ 245060 w 350196"/>
                  <a:gd name="connsiteY0" fmla="*/ 234306 h 410190"/>
                  <a:gd name="connsiteX1" fmla="*/ 237490 w 350196"/>
                  <a:gd name="connsiteY1" fmla="*/ 234306 h 410190"/>
                  <a:gd name="connsiteX2" fmla="*/ 175017 w 350196"/>
                  <a:gd name="connsiteY2" fmla="*/ 248950 h 410190"/>
                  <a:gd name="connsiteX3" fmla="*/ 112547 w 350196"/>
                  <a:gd name="connsiteY3" fmla="*/ 234306 h 410190"/>
                  <a:gd name="connsiteX4" fmla="*/ 104976 w 350196"/>
                  <a:gd name="connsiteY4" fmla="*/ 234306 h 410190"/>
                  <a:gd name="connsiteX5" fmla="*/ -83 w 350196"/>
                  <a:gd name="connsiteY5" fmla="*/ 339774 h 410190"/>
                  <a:gd name="connsiteX6" fmla="*/ -83 w 350196"/>
                  <a:gd name="connsiteY6" fmla="*/ 366141 h 410190"/>
                  <a:gd name="connsiteX7" fmla="*/ 43692 w 350196"/>
                  <a:gd name="connsiteY7" fmla="*/ 410093 h 410190"/>
                  <a:gd name="connsiteX8" fmla="*/ 306354 w 350196"/>
                  <a:gd name="connsiteY8" fmla="*/ 410093 h 410190"/>
                  <a:gd name="connsiteX9" fmla="*/ 350113 w 350196"/>
                  <a:gd name="connsiteY9" fmla="*/ 366141 h 410190"/>
                  <a:gd name="connsiteX10" fmla="*/ 350113 w 350196"/>
                  <a:gd name="connsiteY10" fmla="*/ 339774 h 410190"/>
                  <a:gd name="connsiteX11" fmla="*/ 245060 w 350196"/>
                  <a:gd name="connsiteY11" fmla="*/ 234306 h 410190"/>
                  <a:gd name="connsiteX12" fmla="*/ 175017 w 350196"/>
                  <a:gd name="connsiteY12" fmla="*/ 204998 h 410190"/>
                  <a:gd name="connsiteX13" fmla="*/ 277162 w 350196"/>
                  <a:gd name="connsiteY13" fmla="*/ 102451 h 410190"/>
                  <a:gd name="connsiteX14" fmla="*/ 175017 w 350196"/>
                  <a:gd name="connsiteY14" fmla="*/ -97 h 410190"/>
                  <a:gd name="connsiteX15" fmla="*/ 72875 w 350196"/>
                  <a:gd name="connsiteY15" fmla="*/ 102451 h 410190"/>
                  <a:gd name="connsiteX16" fmla="*/ 175017 w 350196"/>
                  <a:gd name="connsiteY16" fmla="*/ 204998 h 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196" h="410190">
                    <a:moveTo>
                      <a:pt x="245060" y="234306"/>
                    </a:moveTo>
                    <a:lnTo>
                      <a:pt x="237490" y="234306"/>
                    </a:lnTo>
                    <a:cubicBezTo>
                      <a:pt x="218519" y="243451"/>
                      <a:pt x="197452" y="248950"/>
                      <a:pt x="175017" y="248950"/>
                    </a:cubicBezTo>
                    <a:cubicBezTo>
                      <a:pt x="152584" y="248950"/>
                      <a:pt x="131607" y="243451"/>
                      <a:pt x="112547" y="234306"/>
                    </a:cubicBezTo>
                    <a:lnTo>
                      <a:pt x="104976" y="234306"/>
                    </a:lnTo>
                    <a:cubicBezTo>
                      <a:pt x="46974" y="234306"/>
                      <a:pt x="-83" y="281541"/>
                      <a:pt x="-83" y="339774"/>
                    </a:cubicBezTo>
                    <a:lnTo>
                      <a:pt x="-83" y="366141"/>
                    </a:lnTo>
                    <a:cubicBezTo>
                      <a:pt x="-83" y="390414"/>
                      <a:pt x="19523" y="410093"/>
                      <a:pt x="43692" y="410093"/>
                    </a:cubicBezTo>
                    <a:lnTo>
                      <a:pt x="306354" y="410093"/>
                    </a:lnTo>
                    <a:cubicBezTo>
                      <a:pt x="330511" y="410093"/>
                      <a:pt x="350113" y="390414"/>
                      <a:pt x="350113" y="366141"/>
                    </a:cubicBezTo>
                    <a:lnTo>
                      <a:pt x="350113" y="339774"/>
                    </a:lnTo>
                    <a:cubicBezTo>
                      <a:pt x="350113" y="281541"/>
                      <a:pt x="303064" y="234306"/>
                      <a:pt x="245060" y="234306"/>
                    </a:cubicBezTo>
                    <a:close/>
                    <a:moveTo>
                      <a:pt x="175017" y="204998"/>
                    </a:moveTo>
                    <a:cubicBezTo>
                      <a:pt x="231471" y="204998"/>
                      <a:pt x="277162" y="159133"/>
                      <a:pt x="277162" y="102451"/>
                    </a:cubicBezTo>
                    <a:cubicBezTo>
                      <a:pt x="277162" y="45789"/>
                      <a:pt x="231471" y="-97"/>
                      <a:pt x="175017" y="-97"/>
                    </a:cubicBezTo>
                    <a:cubicBezTo>
                      <a:pt x="118566" y="-97"/>
                      <a:pt x="72875" y="45789"/>
                      <a:pt x="72875" y="102451"/>
                    </a:cubicBezTo>
                    <a:cubicBezTo>
                      <a:pt x="72875" y="159133"/>
                      <a:pt x="118566" y="204998"/>
                      <a:pt x="175017" y="204998"/>
                    </a:cubicBezTo>
                    <a:close/>
                  </a:path>
                </a:pathLst>
              </a:custGeom>
              <a:solidFill>
                <a:srgbClr val="4D4D4D"/>
              </a:solidFill>
              <a:ln w="9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xmlns="" id="{6A9EF157-66E7-4DC4-8AAC-BF7A0D2C35F0}"/>
                  </a:ext>
                </a:extLst>
              </p:cNvPr>
              <p:cNvSpPr/>
              <p:nvPr/>
            </p:nvSpPr>
            <p:spPr>
              <a:xfrm>
                <a:off x="7543784" y="3489713"/>
                <a:ext cx="350196" cy="410190"/>
              </a:xfrm>
              <a:custGeom>
                <a:avLst/>
                <a:gdLst>
                  <a:gd name="connsiteX0" fmla="*/ 245057 w 350196"/>
                  <a:gd name="connsiteY0" fmla="*/ 234257 h 410190"/>
                  <a:gd name="connsiteX1" fmla="*/ 237487 w 350196"/>
                  <a:gd name="connsiteY1" fmla="*/ 234257 h 410190"/>
                  <a:gd name="connsiteX2" fmla="*/ 175015 w 350196"/>
                  <a:gd name="connsiteY2" fmla="*/ 248921 h 410190"/>
                  <a:gd name="connsiteX3" fmla="*/ 112544 w 350196"/>
                  <a:gd name="connsiteY3" fmla="*/ 234257 h 410190"/>
                  <a:gd name="connsiteX4" fmla="*/ 104974 w 350196"/>
                  <a:gd name="connsiteY4" fmla="*/ 234257 h 410190"/>
                  <a:gd name="connsiteX5" fmla="*/ -86 w 350196"/>
                  <a:gd name="connsiteY5" fmla="*/ 339745 h 410190"/>
                  <a:gd name="connsiteX6" fmla="*/ -86 w 350196"/>
                  <a:gd name="connsiteY6" fmla="*/ 366113 h 410190"/>
                  <a:gd name="connsiteX7" fmla="*/ 43689 w 350196"/>
                  <a:gd name="connsiteY7" fmla="*/ 410064 h 410190"/>
                  <a:gd name="connsiteX8" fmla="*/ 306352 w 350196"/>
                  <a:gd name="connsiteY8" fmla="*/ 410064 h 410190"/>
                  <a:gd name="connsiteX9" fmla="*/ 350111 w 350196"/>
                  <a:gd name="connsiteY9" fmla="*/ 366113 h 410190"/>
                  <a:gd name="connsiteX10" fmla="*/ 350111 w 350196"/>
                  <a:gd name="connsiteY10" fmla="*/ 339745 h 410190"/>
                  <a:gd name="connsiteX11" fmla="*/ 245057 w 350196"/>
                  <a:gd name="connsiteY11" fmla="*/ 234257 h 410190"/>
                  <a:gd name="connsiteX12" fmla="*/ 175015 w 350196"/>
                  <a:gd name="connsiteY12" fmla="*/ 204969 h 410190"/>
                  <a:gd name="connsiteX13" fmla="*/ 277159 w 350196"/>
                  <a:gd name="connsiteY13" fmla="*/ 102422 h 410190"/>
                  <a:gd name="connsiteX14" fmla="*/ 175015 w 350196"/>
                  <a:gd name="connsiteY14" fmla="*/ -126 h 410190"/>
                  <a:gd name="connsiteX15" fmla="*/ 72872 w 350196"/>
                  <a:gd name="connsiteY15" fmla="*/ 102422 h 410190"/>
                  <a:gd name="connsiteX16" fmla="*/ 175015 w 350196"/>
                  <a:gd name="connsiteY16" fmla="*/ 204969 h 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196" h="410190">
                    <a:moveTo>
                      <a:pt x="245057" y="234257"/>
                    </a:moveTo>
                    <a:lnTo>
                      <a:pt x="237487" y="234257"/>
                    </a:lnTo>
                    <a:cubicBezTo>
                      <a:pt x="218517" y="243422"/>
                      <a:pt x="197450" y="248921"/>
                      <a:pt x="175015" y="248921"/>
                    </a:cubicBezTo>
                    <a:cubicBezTo>
                      <a:pt x="152581" y="248921"/>
                      <a:pt x="131605" y="243422"/>
                      <a:pt x="112544" y="234257"/>
                    </a:cubicBezTo>
                    <a:lnTo>
                      <a:pt x="104974" y="234257"/>
                    </a:lnTo>
                    <a:cubicBezTo>
                      <a:pt x="46972" y="234257"/>
                      <a:pt x="-86" y="281512"/>
                      <a:pt x="-86" y="339745"/>
                    </a:cubicBezTo>
                    <a:lnTo>
                      <a:pt x="-86" y="366113"/>
                    </a:lnTo>
                    <a:cubicBezTo>
                      <a:pt x="-86" y="390365"/>
                      <a:pt x="19521" y="410064"/>
                      <a:pt x="43689" y="410064"/>
                    </a:cubicBezTo>
                    <a:lnTo>
                      <a:pt x="306352" y="410064"/>
                    </a:lnTo>
                    <a:cubicBezTo>
                      <a:pt x="330509" y="410064"/>
                      <a:pt x="350111" y="390365"/>
                      <a:pt x="350111" y="366113"/>
                    </a:cubicBezTo>
                    <a:lnTo>
                      <a:pt x="350111" y="339745"/>
                    </a:lnTo>
                    <a:cubicBezTo>
                      <a:pt x="350111" y="281512"/>
                      <a:pt x="303061" y="234257"/>
                      <a:pt x="245057" y="234257"/>
                    </a:cubicBezTo>
                    <a:close/>
                    <a:moveTo>
                      <a:pt x="175015" y="204969"/>
                    </a:moveTo>
                    <a:cubicBezTo>
                      <a:pt x="231468" y="204969"/>
                      <a:pt x="277159" y="159104"/>
                      <a:pt x="277159" y="102422"/>
                    </a:cubicBezTo>
                    <a:cubicBezTo>
                      <a:pt x="277159" y="45740"/>
                      <a:pt x="231468" y="-126"/>
                      <a:pt x="175015" y="-126"/>
                    </a:cubicBezTo>
                    <a:cubicBezTo>
                      <a:pt x="118563" y="-126"/>
                      <a:pt x="72872" y="45740"/>
                      <a:pt x="72872" y="102422"/>
                    </a:cubicBezTo>
                    <a:cubicBezTo>
                      <a:pt x="72872" y="159104"/>
                      <a:pt x="118563" y="204969"/>
                      <a:pt x="175015" y="204969"/>
                    </a:cubicBezTo>
                    <a:close/>
                  </a:path>
                </a:pathLst>
              </a:custGeom>
              <a:solidFill>
                <a:srgbClr val="4D4D4D"/>
              </a:solidFill>
              <a:ln w="9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xmlns="" id="{8F604168-EEA5-4F97-8E55-720836AF19E0}"/>
                  </a:ext>
                </a:extLst>
              </p:cNvPr>
              <p:cNvSpPr/>
              <p:nvPr/>
            </p:nvSpPr>
            <p:spPr>
              <a:xfrm>
                <a:off x="8034797" y="3195629"/>
                <a:ext cx="350196" cy="410190"/>
              </a:xfrm>
              <a:custGeom>
                <a:avLst/>
                <a:gdLst>
                  <a:gd name="connsiteX0" fmla="*/ 245082 w 350196"/>
                  <a:gd name="connsiteY0" fmla="*/ 234265 h 410190"/>
                  <a:gd name="connsiteX1" fmla="*/ 237512 w 350196"/>
                  <a:gd name="connsiteY1" fmla="*/ 234265 h 410190"/>
                  <a:gd name="connsiteX2" fmla="*/ 175039 w 350196"/>
                  <a:gd name="connsiteY2" fmla="*/ 248909 h 410190"/>
                  <a:gd name="connsiteX3" fmla="*/ 112569 w 350196"/>
                  <a:gd name="connsiteY3" fmla="*/ 234265 h 410190"/>
                  <a:gd name="connsiteX4" fmla="*/ 104998 w 350196"/>
                  <a:gd name="connsiteY4" fmla="*/ 234265 h 410190"/>
                  <a:gd name="connsiteX5" fmla="*/ -61 w 350196"/>
                  <a:gd name="connsiteY5" fmla="*/ 339733 h 410190"/>
                  <a:gd name="connsiteX6" fmla="*/ -61 w 350196"/>
                  <a:gd name="connsiteY6" fmla="*/ 366100 h 410190"/>
                  <a:gd name="connsiteX7" fmla="*/ 43714 w 350196"/>
                  <a:gd name="connsiteY7" fmla="*/ 410052 h 410190"/>
                  <a:gd name="connsiteX8" fmla="*/ 306376 w 350196"/>
                  <a:gd name="connsiteY8" fmla="*/ 410052 h 410190"/>
                  <a:gd name="connsiteX9" fmla="*/ 350135 w 350196"/>
                  <a:gd name="connsiteY9" fmla="*/ 366100 h 410190"/>
                  <a:gd name="connsiteX10" fmla="*/ 350135 w 350196"/>
                  <a:gd name="connsiteY10" fmla="*/ 339733 h 410190"/>
                  <a:gd name="connsiteX11" fmla="*/ 245082 w 350196"/>
                  <a:gd name="connsiteY11" fmla="*/ 234265 h 410190"/>
                  <a:gd name="connsiteX12" fmla="*/ 175039 w 350196"/>
                  <a:gd name="connsiteY12" fmla="*/ 204957 h 410190"/>
                  <a:gd name="connsiteX13" fmla="*/ 277184 w 350196"/>
                  <a:gd name="connsiteY13" fmla="*/ 102409 h 410190"/>
                  <a:gd name="connsiteX14" fmla="*/ 175039 w 350196"/>
                  <a:gd name="connsiteY14" fmla="*/ -138 h 410190"/>
                  <a:gd name="connsiteX15" fmla="*/ 72897 w 350196"/>
                  <a:gd name="connsiteY15" fmla="*/ 102409 h 410190"/>
                  <a:gd name="connsiteX16" fmla="*/ 175039 w 350196"/>
                  <a:gd name="connsiteY16" fmla="*/ 204957 h 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196" h="410190">
                    <a:moveTo>
                      <a:pt x="245082" y="234265"/>
                    </a:moveTo>
                    <a:lnTo>
                      <a:pt x="237512" y="234265"/>
                    </a:lnTo>
                    <a:cubicBezTo>
                      <a:pt x="218541" y="243410"/>
                      <a:pt x="197474" y="248909"/>
                      <a:pt x="175039" y="248909"/>
                    </a:cubicBezTo>
                    <a:cubicBezTo>
                      <a:pt x="152606" y="248909"/>
                      <a:pt x="131629" y="243410"/>
                      <a:pt x="112569" y="234265"/>
                    </a:cubicBezTo>
                    <a:lnTo>
                      <a:pt x="104998" y="234265"/>
                    </a:lnTo>
                    <a:cubicBezTo>
                      <a:pt x="46996" y="234265"/>
                      <a:pt x="-61" y="281500"/>
                      <a:pt x="-61" y="339733"/>
                    </a:cubicBezTo>
                    <a:lnTo>
                      <a:pt x="-61" y="366100"/>
                    </a:lnTo>
                    <a:cubicBezTo>
                      <a:pt x="-61" y="390372"/>
                      <a:pt x="19545" y="410052"/>
                      <a:pt x="43714" y="410052"/>
                    </a:cubicBezTo>
                    <a:lnTo>
                      <a:pt x="306376" y="410052"/>
                    </a:lnTo>
                    <a:cubicBezTo>
                      <a:pt x="330533" y="410052"/>
                      <a:pt x="350135" y="390372"/>
                      <a:pt x="350135" y="366100"/>
                    </a:cubicBezTo>
                    <a:lnTo>
                      <a:pt x="350135" y="339733"/>
                    </a:lnTo>
                    <a:cubicBezTo>
                      <a:pt x="350135" y="281500"/>
                      <a:pt x="303086" y="234265"/>
                      <a:pt x="245082" y="234265"/>
                    </a:cubicBezTo>
                    <a:close/>
                    <a:moveTo>
                      <a:pt x="175039" y="204957"/>
                    </a:moveTo>
                    <a:cubicBezTo>
                      <a:pt x="231492" y="204957"/>
                      <a:pt x="277184" y="159091"/>
                      <a:pt x="277184" y="102409"/>
                    </a:cubicBezTo>
                    <a:cubicBezTo>
                      <a:pt x="277184" y="45747"/>
                      <a:pt x="231492" y="-138"/>
                      <a:pt x="175039" y="-138"/>
                    </a:cubicBezTo>
                    <a:cubicBezTo>
                      <a:pt x="118588" y="-138"/>
                      <a:pt x="72897" y="45747"/>
                      <a:pt x="72897" y="102409"/>
                    </a:cubicBezTo>
                    <a:cubicBezTo>
                      <a:pt x="72897" y="159091"/>
                      <a:pt x="118588" y="204957"/>
                      <a:pt x="175039" y="204957"/>
                    </a:cubicBezTo>
                    <a:close/>
                  </a:path>
                </a:pathLst>
              </a:custGeom>
              <a:solidFill>
                <a:srgbClr val="4D4D4D"/>
              </a:solidFill>
              <a:ln w="9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xmlns="" id="{86D9BF21-97B3-41A8-9329-BCF3CD680784}"/>
                  </a:ext>
                </a:extLst>
              </p:cNvPr>
              <p:cNvSpPr/>
              <p:nvPr/>
            </p:nvSpPr>
            <p:spPr>
              <a:xfrm>
                <a:off x="8518111" y="3418961"/>
                <a:ext cx="350196" cy="410190"/>
              </a:xfrm>
              <a:custGeom>
                <a:avLst/>
                <a:gdLst>
                  <a:gd name="connsiteX0" fmla="*/ 245106 w 350196"/>
                  <a:gd name="connsiteY0" fmla="*/ 234276 h 410190"/>
                  <a:gd name="connsiteX1" fmla="*/ 237536 w 350196"/>
                  <a:gd name="connsiteY1" fmla="*/ 234276 h 410190"/>
                  <a:gd name="connsiteX2" fmla="*/ 175063 w 350196"/>
                  <a:gd name="connsiteY2" fmla="*/ 248920 h 410190"/>
                  <a:gd name="connsiteX3" fmla="*/ 112593 w 350196"/>
                  <a:gd name="connsiteY3" fmla="*/ 234276 h 410190"/>
                  <a:gd name="connsiteX4" fmla="*/ 105023 w 350196"/>
                  <a:gd name="connsiteY4" fmla="*/ 234276 h 410190"/>
                  <a:gd name="connsiteX5" fmla="*/ -37 w 350196"/>
                  <a:gd name="connsiteY5" fmla="*/ 339744 h 410190"/>
                  <a:gd name="connsiteX6" fmla="*/ -37 w 350196"/>
                  <a:gd name="connsiteY6" fmla="*/ 366111 h 410190"/>
                  <a:gd name="connsiteX7" fmla="*/ 43738 w 350196"/>
                  <a:gd name="connsiteY7" fmla="*/ 410063 h 410190"/>
                  <a:gd name="connsiteX8" fmla="*/ 306401 w 350196"/>
                  <a:gd name="connsiteY8" fmla="*/ 410063 h 410190"/>
                  <a:gd name="connsiteX9" fmla="*/ 350160 w 350196"/>
                  <a:gd name="connsiteY9" fmla="*/ 366111 h 410190"/>
                  <a:gd name="connsiteX10" fmla="*/ 350160 w 350196"/>
                  <a:gd name="connsiteY10" fmla="*/ 339744 h 410190"/>
                  <a:gd name="connsiteX11" fmla="*/ 245106 w 350196"/>
                  <a:gd name="connsiteY11" fmla="*/ 234276 h 410190"/>
                  <a:gd name="connsiteX12" fmla="*/ 175063 w 350196"/>
                  <a:gd name="connsiteY12" fmla="*/ 204968 h 410190"/>
                  <a:gd name="connsiteX13" fmla="*/ 277208 w 350196"/>
                  <a:gd name="connsiteY13" fmla="*/ 102420 h 410190"/>
                  <a:gd name="connsiteX14" fmla="*/ 175063 w 350196"/>
                  <a:gd name="connsiteY14" fmla="*/ -127 h 410190"/>
                  <a:gd name="connsiteX15" fmla="*/ 72921 w 350196"/>
                  <a:gd name="connsiteY15" fmla="*/ 102420 h 410190"/>
                  <a:gd name="connsiteX16" fmla="*/ 175063 w 350196"/>
                  <a:gd name="connsiteY16" fmla="*/ 204968 h 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196" h="410190">
                    <a:moveTo>
                      <a:pt x="245106" y="234276"/>
                    </a:moveTo>
                    <a:lnTo>
                      <a:pt x="237536" y="234276"/>
                    </a:lnTo>
                    <a:cubicBezTo>
                      <a:pt x="218565" y="243421"/>
                      <a:pt x="197498" y="248920"/>
                      <a:pt x="175063" y="248920"/>
                    </a:cubicBezTo>
                    <a:cubicBezTo>
                      <a:pt x="152630" y="248920"/>
                      <a:pt x="131653" y="243421"/>
                      <a:pt x="112593" y="234276"/>
                    </a:cubicBezTo>
                    <a:lnTo>
                      <a:pt x="105023" y="234276"/>
                    </a:lnTo>
                    <a:cubicBezTo>
                      <a:pt x="47020" y="234276"/>
                      <a:pt x="-37" y="281511"/>
                      <a:pt x="-37" y="339744"/>
                    </a:cubicBezTo>
                    <a:lnTo>
                      <a:pt x="-37" y="366111"/>
                    </a:lnTo>
                    <a:cubicBezTo>
                      <a:pt x="-37" y="390384"/>
                      <a:pt x="19569" y="410063"/>
                      <a:pt x="43738" y="410063"/>
                    </a:cubicBezTo>
                    <a:lnTo>
                      <a:pt x="306401" y="410063"/>
                    </a:lnTo>
                    <a:cubicBezTo>
                      <a:pt x="330557" y="410063"/>
                      <a:pt x="350160" y="390384"/>
                      <a:pt x="350160" y="366111"/>
                    </a:cubicBezTo>
                    <a:lnTo>
                      <a:pt x="350160" y="339744"/>
                    </a:lnTo>
                    <a:cubicBezTo>
                      <a:pt x="350160" y="281511"/>
                      <a:pt x="303110" y="234276"/>
                      <a:pt x="245106" y="234276"/>
                    </a:cubicBezTo>
                    <a:close/>
                    <a:moveTo>
                      <a:pt x="175063" y="204968"/>
                    </a:moveTo>
                    <a:cubicBezTo>
                      <a:pt x="231517" y="204968"/>
                      <a:pt x="277208" y="159102"/>
                      <a:pt x="277208" y="102420"/>
                    </a:cubicBezTo>
                    <a:cubicBezTo>
                      <a:pt x="277208" y="45758"/>
                      <a:pt x="231517" y="-127"/>
                      <a:pt x="175063" y="-127"/>
                    </a:cubicBezTo>
                    <a:cubicBezTo>
                      <a:pt x="118612" y="-127"/>
                      <a:pt x="72921" y="45758"/>
                      <a:pt x="72921" y="102420"/>
                    </a:cubicBezTo>
                    <a:cubicBezTo>
                      <a:pt x="72921" y="159102"/>
                      <a:pt x="118612" y="204968"/>
                      <a:pt x="175063" y="204968"/>
                    </a:cubicBezTo>
                    <a:close/>
                  </a:path>
                </a:pathLst>
              </a:custGeom>
              <a:solidFill>
                <a:srgbClr val="4D4D4D"/>
              </a:solidFill>
              <a:ln w="9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xmlns="" id="{731A9C04-0C2C-46DD-B00E-3FDE1E51B47B}"/>
                  </a:ext>
                </a:extLst>
              </p:cNvPr>
              <p:cNvSpPr/>
              <p:nvPr/>
            </p:nvSpPr>
            <p:spPr>
              <a:xfrm>
                <a:off x="8004242" y="3808678"/>
                <a:ext cx="350204" cy="410169"/>
              </a:xfrm>
              <a:custGeom>
                <a:avLst/>
                <a:gdLst>
                  <a:gd name="connsiteX0" fmla="*/ 245102 w 350204"/>
                  <a:gd name="connsiteY0" fmla="*/ 234289 h 410169"/>
                  <a:gd name="connsiteX1" fmla="*/ 237532 w 350204"/>
                  <a:gd name="connsiteY1" fmla="*/ 234289 h 410169"/>
                  <a:gd name="connsiteX2" fmla="*/ 175061 w 350204"/>
                  <a:gd name="connsiteY2" fmla="*/ 248933 h 410169"/>
                  <a:gd name="connsiteX3" fmla="*/ 112589 w 350204"/>
                  <a:gd name="connsiteY3" fmla="*/ 234289 h 410169"/>
                  <a:gd name="connsiteX4" fmla="*/ 105021 w 350204"/>
                  <a:gd name="connsiteY4" fmla="*/ 234289 h 410169"/>
                  <a:gd name="connsiteX5" fmla="*/ -41 w 350204"/>
                  <a:gd name="connsiteY5" fmla="*/ 339757 h 410169"/>
                  <a:gd name="connsiteX6" fmla="*/ -41 w 350204"/>
                  <a:gd name="connsiteY6" fmla="*/ 366124 h 410169"/>
                  <a:gd name="connsiteX7" fmla="*/ 43734 w 350204"/>
                  <a:gd name="connsiteY7" fmla="*/ 410076 h 410169"/>
                  <a:gd name="connsiteX8" fmla="*/ 306389 w 350204"/>
                  <a:gd name="connsiteY8" fmla="*/ 410076 h 410169"/>
                  <a:gd name="connsiteX9" fmla="*/ 350164 w 350204"/>
                  <a:gd name="connsiteY9" fmla="*/ 366124 h 410169"/>
                  <a:gd name="connsiteX10" fmla="*/ 350164 w 350204"/>
                  <a:gd name="connsiteY10" fmla="*/ 339757 h 410169"/>
                  <a:gd name="connsiteX11" fmla="*/ 245102 w 350204"/>
                  <a:gd name="connsiteY11" fmla="*/ 234289 h 410169"/>
                  <a:gd name="connsiteX12" fmla="*/ 175061 w 350204"/>
                  <a:gd name="connsiteY12" fmla="*/ 204981 h 410169"/>
                  <a:gd name="connsiteX13" fmla="*/ 277204 w 350204"/>
                  <a:gd name="connsiteY13" fmla="*/ 102454 h 410169"/>
                  <a:gd name="connsiteX14" fmla="*/ 175061 w 350204"/>
                  <a:gd name="connsiteY14" fmla="*/ -94 h 410169"/>
                  <a:gd name="connsiteX15" fmla="*/ 72919 w 350204"/>
                  <a:gd name="connsiteY15" fmla="*/ 102454 h 410169"/>
                  <a:gd name="connsiteX16" fmla="*/ 175061 w 350204"/>
                  <a:gd name="connsiteY16" fmla="*/ 204981 h 410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204" h="410169">
                    <a:moveTo>
                      <a:pt x="245102" y="234289"/>
                    </a:moveTo>
                    <a:lnTo>
                      <a:pt x="237532" y="234289"/>
                    </a:lnTo>
                    <a:cubicBezTo>
                      <a:pt x="218563" y="243454"/>
                      <a:pt x="197497" y="248933"/>
                      <a:pt x="175061" y="248933"/>
                    </a:cubicBezTo>
                    <a:cubicBezTo>
                      <a:pt x="152626" y="248933"/>
                      <a:pt x="131649" y="243454"/>
                      <a:pt x="112589" y="234289"/>
                    </a:cubicBezTo>
                    <a:lnTo>
                      <a:pt x="105021" y="234289"/>
                    </a:lnTo>
                    <a:cubicBezTo>
                      <a:pt x="47018" y="234289"/>
                      <a:pt x="-41" y="281524"/>
                      <a:pt x="-41" y="339757"/>
                    </a:cubicBezTo>
                    <a:lnTo>
                      <a:pt x="-41" y="366124"/>
                    </a:lnTo>
                    <a:cubicBezTo>
                      <a:pt x="-41" y="390396"/>
                      <a:pt x="19567" y="410076"/>
                      <a:pt x="43734" y="410076"/>
                    </a:cubicBezTo>
                    <a:lnTo>
                      <a:pt x="306389" y="410076"/>
                    </a:lnTo>
                    <a:cubicBezTo>
                      <a:pt x="330555" y="410076"/>
                      <a:pt x="350164" y="390396"/>
                      <a:pt x="350164" y="366124"/>
                    </a:cubicBezTo>
                    <a:lnTo>
                      <a:pt x="350164" y="339757"/>
                    </a:lnTo>
                    <a:cubicBezTo>
                      <a:pt x="350164" y="281524"/>
                      <a:pt x="303104" y="234289"/>
                      <a:pt x="245102" y="234289"/>
                    </a:cubicBezTo>
                    <a:close/>
                    <a:moveTo>
                      <a:pt x="175061" y="204981"/>
                    </a:moveTo>
                    <a:cubicBezTo>
                      <a:pt x="231513" y="204981"/>
                      <a:pt x="277204" y="159116"/>
                      <a:pt x="277204" y="102454"/>
                    </a:cubicBezTo>
                    <a:cubicBezTo>
                      <a:pt x="277204" y="45772"/>
                      <a:pt x="231513" y="-94"/>
                      <a:pt x="175061" y="-94"/>
                    </a:cubicBezTo>
                    <a:cubicBezTo>
                      <a:pt x="118608" y="-94"/>
                      <a:pt x="72919" y="45772"/>
                      <a:pt x="72919" y="102454"/>
                    </a:cubicBezTo>
                    <a:cubicBezTo>
                      <a:pt x="72919" y="159116"/>
                      <a:pt x="118608" y="204981"/>
                      <a:pt x="175061" y="204981"/>
                    </a:cubicBezTo>
                    <a:close/>
                  </a:path>
                </a:pathLst>
              </a:custGeom>
              <a:solidFill>
                <a:srgbClr val="4D4D4D"/>
              </a:solidFill>
              <a:ln w="9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xmlns="" id="{37DB3899-D619-4C40-8F47-AC2E720BD72A}"/>
                  </a:ext>
                </a:extLst>
              </p:cNvPr>
              <p:cNvSpPr/>
              <p:nvPr/>
            </p:nvSpPr>
            <p:spPr>
              <a:xfrm>
                <a:off x="8433339" y="4021709"/>
                <a:ext cx="350196" cy="410190"/>
              </a:xfrm>
              <a:custGeom>
                <a:avLst/>
                <a:gdLst>
                  <a:gd name="connsiteX0" fmla="*/ 245100 w 350196"/>
                  <a:gd name="connsiteY0" fmla="*/ 234309 h 410190"/>
                  <a:gd name="connsiteX1" fmla="*/ 237532 w 350196"/>
                  <a:gd name="connsiteY1" fmla="*/ 234309 h 410190"/>
                  <a:gd name="connsiteX2" fmla="*/ 175059 w 350196"/>
                  <a:gd name="connsiteY2" fmla="*/ 248953 h 410190"/>
                  <a:gd name="connsiteX3" fmla="*/ 112589 w 350196"/>
                  <a:gd name="connsiteY3" fmla="*/ 234309 h 410190"/>
                  <a:gd name="connsiteX4" fmla="*/ 105019 w 350196"/>
                  <a:gd name="connsiteY4" fmla="*/ 234309 h 410190"/>
                  <a:gd name="connsiteX5" fmla="*/ -41 w 350196"/>
                  <a:gd name="connsiteY5" fmla="*/ 339777 h 410190"/>
                  <a:gd name="connsiteX6" fmla="*/ -41 w 350196"/>
                  <a:gd name="connsiteY6" fmla="*/ 366145 h 410190"/>
                  <a:gd name="connsiteX7" fmla="*/ 43734 w 350196"/>
                  <a:gd name="connsiteY7" fmla="*/ 410096 h 410190"/>
                  <a:gd name="connsiteX8" fmla="*/ 306376 w 350196"/>
                  <a:gd name="connsiteY8" fmla="*/ 410096 h 410190"/>
                  <a:gd name="connsiteX9" fmla="*/ 350156 w 350196"/>
                  <a:gd name="connsiteY9" fmla="*/ 366145 h 410190"/>
                  <a:gd name="connsiteX10" fmla="*/ 350156 w 350196"/>
                  <a:gd name="connsiteY10" fmla="*/ 339777 h 410190"/>
                  <a:gd name="connsiteX11" fmla="*/ 245100 w 350196"/>
                  <a:gd name="connsiteY11" fmla="*/ 234309 h 410190"/>
                  <a:gd name="connsiteX12" fmla="*/ 175059 w 350196"/>
                  <a:gd name="connsiteY12" fmla="*/ 205001 h 410190"/>
                  <a:gd name="connsiteX13" fmla="*/ 277204 w 350196"/>
                  <a:gd name="connsiteY13" fmla="*/ 102454 h 410190"/>
                  <a:gd name="connsiteX14" fmla="*/ 175059 w 350196"/>
                  <a:gd name="connsiteY14" fmla="*/ -94 h 410190"/>
                  <a:gd name="connsiteX15" fmla="*/ 72917 w 350196"/>
                  <a:gd name="connsiteY15" fmla="*/ 102454 h 410190"/>
                  <a:gd name="connsiteX16" fmla="*/ 175059 w 350196"/>
                  <a:gd name="connsiteY16" fmla="*/ 205001 h 41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0196" h="410190">
                    <a:moveTo>
                      <a:pt x="245100" y="234309"/>
                    </a:moveTo>
                    <a:lnTo>
                      <a:pt x="237532" y="234309"/>
                    </a:lnTo>
                    <a:cubicBezTo>
                      <a:pt x="218561" y="243454"/>
                      <a:pt x="197494" y="248953"/>
                      <a:pt x="175059" y="248953"/>
                    </a:cubicBezTo>
                    <a:cubicBezTo>
                      <a:pt x="152626" y="248953"/>
                      <a:pt x="131649" y="243454"/>
                      <a:pt x="112589" y="234309"/>
                    </a:cubicBezTo>
                    <a:lnTo>
                      <a:pt x="105019" y="234309"/>
                    </a:lnTo>
                    <a:cubicBezTo>
                      <a:pt x="47016" y="234309"/>
                      <a:pt x="-41" y="281544"/>
                      <a:pt x="-41" y="339777"/>
                    </a:cubicBezTo>
                    <a:lnTo>
                      <a:pt x="-41" y="366145"/>
                    </a:lnTo>
                    <a:cubicBezTo>
                      <a:pt x="-41" y="390417"/>
                      <a:pt x="19565" y="410096"/>
                      <a:pt x="43734" y="410096"/>
                    </a:cubicBezTo>
                    <a:lnTo>
                      <a:pt x="306376" y="410096"/>
                    </a:lnTo>
                    <a:cubicBezTo>
                      <a:pt x="330553" y="410096"/>
                      <a:pt x="350156" y="390417"/>
                      <a:pt x="350156" y="366145"/>
                    </a:cubicBezTo>
                    <a:lnTo>
                      <a:pt x="350156" y="339777"/>
                    </a:lnTo>
                    <a:cubicBezTo>
                      <a:pt x="350156" y="281544"/>
                      <a:pt x="303106" y="234309"/>
                      <a:pt x="245100" y="234309"/>
                    </a:cubicBezTo>
                    <a:close/>
                    <a:moveTo>
                      <a:pt x="175059" y="205001"/>
                    </a:moveTo>
                    <a:cubicBezTo>
                      <a:pt x="231513" y="205001"/>
                      <a:pt x="277204" y="159136"/>
                      <a:pt x="277204" y="102454"/>
                    </a:cubicBezTo>
                    <a:cubicBezTo>
                      <a:pt x="277204" y="45792"/>
                      <a:pt x="231513" y="-94"/>
                      <a:pt x="175059" y="-94"/>
                    </a:cubicBezTo>
                    <a:cubicBezTo>
                      <a:pt x="118608" y="-94"/>
                      <a:pt x="72917" y="45792"/>
                      <a:pt x="72917" y="102454"/>
                    </a:cubicBezTo>
                    <a:cubicBezTo>
                      <a:pt x="72917" y="159136"/>
                      <a:pt x="118608" y="205001"/>
                      <a:pt x="175059" y="205001"/>
                    </a:cubicBezTo>
                    <a:close/>
                  </a:path>
                </a:pathLst>
              </a:custGeom>
              <a:solidFill>
                <a:srgbClr val="4D4D4D"/>
              </a:solidFill>
              <a:ln w="9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grpSp>
            <p:nvGrpSpPr>
              <p:cNvPr id="130" name="Graphic 11">
                <a:extLst>
                  <a:ext uri="{FF2B5EF4-FFF2-40B4-BE49-F238E27FC236}">
                    <a16:creationId xmlns:a16="http://schemas.microsoft.com/office/drawing/2014/main" xmlns="" id="{228AE6C1-4F4D-4C57-9555-933699342B10}"/>
                  </a:ext>
                </a:extLst>
              </p:cNvPr>
              <p:cNvGrpSpPr/>
              <p:nvPr/>
            </p:nvGrpSpPr>
            <p:grpSpPr>
              <a:xfrm>
                <a:off x="9073517" y="3411765"/>
                <a:ext cx="1734239" cy="881683"/>
                <a:chOff x="9029399" y="3286768"/>
                <a:chExt cx="1136475" cy="881683"/>
              </a:xfrm>
              <a:solidFill>
                <a:srgbClr val="DEEFE5"/>
              </a:solidFill>
            </p:grpSpPr>
            <p:grpSp>
              <p:nvGrpSpPr>
                <p:cNvPr id="131" name="Graphic 11">
                  <a:extLst>
                    <a:ext uri="{FF2B5EF4-FFF2-40B4-BE49-F238E27FC236}">
                      <a16:creationId xmlns:a16="http://schemas.microsoft.com/office/drawing/2014/main" xmlns="" id="{228AE6C1-4F4D-4C57-9555-933699342B10}"/>
                    </a:ext>
                  </a:extLst>
                </p:cNvPr>
                <p:cNvGrpSpPr/>
                <p:nvPr/>
              </p:nvGrpSpPr>
              <p:grpSpPr>
                <a:xfrm>
                  <a:off x="9029399" y="3992114"/>
                  <a:ext cx="1136475" cy="176337"/>
                  <a:chOff x="9029399" y="3992114"/>
                  <a:chExt cx="1136475" cy="176337"/>
                </a:xfrm>
                <a:solidFill>
                  <a:srgbClr val="DEEFE5"/>
                </a:solidFill>
              </p:grpSpPr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xmlns="" id="{9B90B151-9230-430F-B5C2-0A05036455E9}"/>
                      </a:ext>
                    </a:extLst>
                  </p:cNvPr>
                  <p:cNvSpPr/>
                  <p:nvPr/>
                </p:nvSpPr>
                <p:spPr>
                  <a:xfrm>
                    <a:off x="9029399" y="3992114"/>
                    <a:ext cx="378824" cy="176337"/>
                  </a:xfrm>
                  <a:custGeom>
                    <a:avLst/>
                    <a:gdLst>
                      <a:gd name="connsiteX0" fmla="*/ 6 w 378824"/>
                      <a:gd name="connsiteY0" fmla="*/ -114 h 176337"/>
                      <a:gd name="connsiteX1" fmla="*/ 378831 w 378824"/>
                      <a:gd name="connsiteY1" fmla="*/ -114 h 176337"/>
                      <a:gd name="connsiteX2" fmla="*/ 378831 w 378824"/>
                      <a:gd name="connsiteY2" fmla="*/ 176223 h 176337"/>
                      <a:gd name="connsiteX3" fmla="*/ 6 w 378824"/>
                      <a:gd name="connsiteY3" fmla="*/ 176223 h 176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8824" h="176337">
                        <a:moveTo>
                          <a:pt x="6" y="-114"/>
                        </a:moveTo>
                        <a:lnTo>
                          <a:pt x="378831" y="-114"/>
                        </a:lnTo>
                        <a:lnTo>
                          <a:pt x="378831" y="176223"/>
                        </a:lnTo>
                        <a:lnTo>
                          <a:pt x="6" y="176223"/>
                        </a:lnTo>
                        <a:close/>
                      </a:path>
                    </a:pathLst>
                  </a:custGeom>
                  <a:solidFill>
                    <a:srgbClr val="DEEFE5"/>
                  </a:solidFill>
                  <a:ln w="14148" cap="flat">
                    <a:solidFill>
                      <a:srgbClr val="4D4D4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xmlns="" id="{3109A7F3-28AF-4680-AAD2-E26881013B6C}"/>
                      </a:ext>
                    </a:extLst>
                  </p:cNvPr>
                  <p:cNvSpPr/>
                  <p:nvPr/>
                </p:nvSpPr>
                <p:spPr>
                  <a:xfrm>
                    <a:off x="9408222" y="3992114"/>
                    <a:ext cx="378824" cy="176337"/>
                  </a:xfrm>
                  <a:custGeom>
                    <a:avLst/>
                    <a:gdLst>
                      <a:gd name="connsiteX0" fmla="*/ 16 w 378824"/>
                      <a:gd name="connsiteY0" fmla="*/ -114 h 176337"/>
                      <a:gd name="connsiteX1" fmla="*/ 378840 w 378824"/>
                      <a:gd name="connsiteY1" fmla="*/ -114 h 176337"/>
                      <a:gd name="connsiteX2" fmla="*/ 378840 w 378824"/>
                      <a:gd name="connsiteY2" fmla="*/ 176223 h 176337"/>
                      <a:gd name="connsiteX3" fmla="*/ 16 w 378824"/>
                      <a:gd name="connsiteY3" fmla="*/ 176223 h 176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8824" h="176337">
                        <a:moveTo>
                          <a:pt x="16" y="-114"/>
                        </a:moveTo>
                        <a:lnTo>
                          <a:pt x="378840" y="-114"/>
                        </a:lnTo>
                        <a:lnTo>
                          <a:pt x="378840" y="176223"/>
                        </a:lnTo>
                        <a:lnTo>
                          <a:pt x="16" y="176223"/>
                        </a:lnTo>
                        <a:close/>
                      </a:path>
                    </a:pathLst>
                  </a:custGeom>
                  <a:solidFill>
                    <a:srgbClr val="DEEFE5"/>
                  </a:solidFill>
                  <a:ln w="14148" cap="flat">
                    <a:solidFill>
                      <a:srgbClr val="4D4D4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xmlns="" id="{581DDE26-BFE6-4EA9-A768-27C443CE19F4}"/>
                      </a:ext>
                    </a:extLst>
                  </p:cNvPr>
                  <p:cNvSpPr/>
                  <p:nvPr/>
                </p:nvSpPr>
                <p:spPr>
                  <a:xfrm>
                    <a:off x="9787049" y="3992114"/>
                    <a:ext cx="378824" cy="176337"/>
                  </a:xfrm>
                  <a:custGeom>
                    <a:avLst/>
                    <a:gdLst>
                      <a:gd name="connsiteX0" fmla="*/ 26 w 378824"/>
                      <a:gd name="connsiteY0" fmla="*/ -114 h 176337"/>
                      <a:gd name="connsiteX1" fmla="*/ 378850 w 378824"/>
                      <a:gd name="connsiteY1" fmla="*/ -114 h 176337"/>
                      <a:gd name="connsiteX2" fmla="*/ 378850 w 378824"/>
                      <a:gd name="connsiteY2" fmla="*/ 176223 h 176337"/>
                      <a:gd name="connsiteX3" fmla="*/ 26 w 378824"/>
                      <a:gd name="connsiteY3" fmla="*/ 176223 h 176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8824" h="176337">
                        <a:moveTo>
                          <a:pt x="26" y="-114"/>
                        </a:moveTo>
                        <a:lnTo>
                          <a:pt x="378850" y="-114"/>
                        </a:lnTo>
                        <a:lnTo>
                          <a:pt x="378850" y="176223"/>
                        </a:lnTo>
                        <a:lnTo>
                          <a:pt x="26" y="176223"/>
                        </a:lnTo>
                        <a:close/>
                      </a:path>
                    </a:pathLst>
                  </a:custGeom>
                  <a:solidFill>
                    <a:srgbClr val="DEEFE5"/>
                  </a:solidFill>
                  <a:ln w="14148" cap="flat">
                    <a:solidFill>
                      <a:srgbClr val="4D4D4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AU" dirty="0"/>
                  </a:p>
                </p:txBody>
              </p:sp>
            </p:grpSp>
            <p:grpSp>
              <p:nvGrpSpPr>
                <p:cNvPr id="135" name="Graphic 11">
                  <a:extLst>
                    <a:ext uri="{FF2B5EF4-FFF2-40B4-BE49-F238E27FC236}">
                      <a16:creationId xmlns:a16="http://schemas.microsoft.com/office/drawing/2014/main" xmlns="" id="{228AE6C1-4F4D-4C57-9555-933699342B10}"/>
                    </a:ext>
                  </a:extLst>
                </p:cNvPr>
                <p:cNvGrpSpPr/>
                <p:nvPr/>
              </p:nvGrpSpPr>
              <p:grpSpPr>
                <a:xfrm>
                  <a:off x="9029399" y="3815778"/>
                  <a:ext cx="1136475" cy="176337"/>
                  <a:chOff x="9029399" y="3815778"/>
                  <a:chExt cx="1136475" cy="176337"/>
                </a:xfrm>
                <a:solidFill>
                  <a:srgbClr val="DEEFE5"/>
                </a:solidFill>
              </p:grpSpPr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xmlns="" id="{CABA850F-BD3D-4EC3-94A5-B6F24CFFDA99}"/>
                      </a:ext>
                    </a:extLst>
                  </p:cNvPr>
                  <p:cNvSpPr/>
                  <p:nvPr/>
                </p:nvSpPr>
                <p:spPr>
                  <a:xfrm>
                    <a:off x="9029399" y="3815778"/>
                    <a:ext cx="378824" cy="176337"/>
                  </a:xfrm>
                  <a:custGeom>
                    <a:avLst/>
                    <a:gdLst>
                      <a:gd name="connsiteX0" fmla="*/ 6 w 378824"/>
                      <a:gd name="connsiteY0" fmla="*/ -122 h 176337"/>
                      <a:gd name="connsiteX1" fmla="*/ 378831 w 378824"/>
                      <a:gd name="connsiteY1" fmla="*/ -122 h 176337"/>
                      <a:gd name="connsiteX2" fmla="*/ 378831 w 378824"/>
                      <a:gd name="connsiteY2" fmla="*/ 176214 h 176337"/>
                      <a:gd name="connsiteX3" fmla="*/ 6 w 378824"/>
                      <a:gd name="connsiteY3" fmla="*/ 176214 h 176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8824" h="176337">
                        <a:moveTo>
                          <a:pt x="6" y="-122"/>
                        </a:moveTo>
                        <a:lnTo>
                          <a:pt x="378831" y="-122"/>
                        </a:lnTo>
                        <a:lnTo>
                          <a:pt x="378831" y="176214"/>
                        </a:lnTo>
                        <a:lnTo>
                          <a:pt x="6" y="176214"/>
                        </a:lnTo>
                        <a:close/>
                      </a:path>
                    </a:pathLst>
                  </a:custGeom>
                  <a:solidFill>
                    <a:srgbClr val="DEEFE5"/>
                  </a:solidFill>
                  <a:ln w="14148" cap="flat">
                    <a:solidFill>
                      <a:srgbClr val="4D4D4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xmlns="" id="{2A7B8226-CE50-4CA6-A20B-033A2E1CE73D}"/>
                      </a:ext>
                    </a:extLst>
                  </p:cNvPr>
                  <p:cNvSpPr/>
                  <p:nvPr/>
                </p:nvSpPr>
                <p:spPr>
                  <a:xfrm>
                    <a:off x="9408222" y="3815778"/>
                    <a:ext cx="378824" cy="176337"/>
                  </a:xfrm>
                  <a:custGeom>
                    <a:avLst/>
                    <a:gdLst>
                      <a:gd name="connsiteX0" fmla="*/ 16 w 378824"/>
                      <a:gd name="connsiteY0" fmla="*/ -122 h 176337"/>
                      <a:gd name="connsiteX1" fmla="*/ 378840 w 378824"/>
                      <a:gd name="connsiteY1" fmla="*/ -122 h 176337"/>
                      <a:gd name="connsiteX2" fmla="*/ 378840 w 378824"/>
                      <a:gd name="connsiteY2" fmla="*/ 176214 h 176337"/>
                      <a:gd name="connsiteX3" fmla="*/ 16 w 378824"/>
                      <a:gd name="connsiteY3" fmla="*/ 176214 h 176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8824" h="176337">
                        <a:moveTo>
                          <a:pt x="16" y="-122"/>
                        </a:moveTo>
                        <a:lnTo>
                          <a:pt x="378840" y="-122"/>
                        </a:lnTo>
                        <a:lnTo>
                          <a:pt x="378840" y="176214"/>
                        </a:lnTo>
                        <a:lnTo>
                          <a:pt x="16" y="176214"/>
                        </a:lnTo>
                        <a:close/>
                      </a:path>
                    </a:pathLst>
                  </a:custGeom>
                  <a:solidFill>
                    <a:srgbClr val="DEEFE5"/>
                  </a:solidFill>
                  <a:ln w="14148" cap="flat">
                    <a:solidFill>
                      <a:srgbClr val="4D4D4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xmlns="" id="{90A2D442-9C8D-498C-A409-34E90C5EBEC8}"/>
                      </a:ext>
                    </a:extLst>
                  </p:cNvPr>
                  <p:cNvSpPr/>
                  <p:nvPr/>
                </p:nvSpPr>
                <p:spPr>
                  <a:xfrm>
                    <a:off x="9787049" y="3815778"/>
                    <a:ext cx="378824" cy="176337"/>
                  </a:xfrm>
                  <a:custGeom>
                    <a:avLst/>
                    <a:gdLst>
                      <a:gd name="connsiteX0" fmla="*/ 26 w 378824"/>
                      <a:gd name="connsiteY0" fmla="*/ -122 h 176337"/>
                      <a:gd name="connsiteX1" fmla="*/ 378850 w 378824"/>
                      <a:gd name="connsiteY1" fmla="*/ -122 h 176337"/>
                      <a:gd name="connsiteX2" fmla="*/ 378850 w 378824"/>
                      <a:gd name="connsiteY2" fmla="*/ 176214 h 176337"/>
                      <a:gd name="connsiteX3" fmla="*/ 26 w 378824"/>
                      <a:gd name="connsiteY3" fmla="*/ 176214 h 176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8824" h="176337">
                        <a:moveTo>
                          <a:pt x="26" y="-122"/>
                        </a:moveTo>
                        <a:lnTo>
                          <a:pt x="378850" y="-122"/>
                        </a:lnTo>
                        <a:lnTo>
                          <a:pt x="378850" y="176214"/>
                        </a:lnTo>
                        <a:lnTo>
                          <a:pt x="26" y="176214"/>
                        </a:lnTo>
                        <a:close/>
                      </a:path>
                    </a:pathLst>
                  </a:custGeom>
                  <a:solidFill>
                    <a:srgbClr val="DEEFE5"/>
                  </a:solidFill>
                  <a:ln w="14148" cap="flat">
                    <a:solidFill>
                      <a:srgbClr val="4D4D4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39" name="Graphic 11">
                  <a:extLst>
                    <a:ext uri="{FF2B5EF4-FFF2-40B4-BE49-F238E27FC236}">
                      <a16:creationId xmlns:a16="http://schemas.microsoft.com/office/drawing/2014/main" xmlns="" id="{228AE6C1-4F4D-4C57-9555-933699342B10}"/>
                    </a:ext>
                  </a:extLst>
                </p:cNvPr>
                <p:cNvGrpSpPr/>
                <p:nvPr/>
              </p:nvGrpSpPr>
              <p:grpSpPr>
                <a:xfrm>
                  <a:off x="9029399" y="3639442"/>
                  <a:ext cx="1136475" cy="176337"/>
                  <a:chOff x="9029399" y="3639442"/>
                  <a:chExt cx="1136475" cy="176337"/>
                </a:xfrm>
                <a:solidFill>
                  <a:srgbClr val="DEEFE5"/>
                </a:solidFill>
              </p:grpSpPr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xmlns="" id="{9F353186-6DE8-46DF-AFDB-12D96DA326E7}"/>
                      </a:ext>
                    </a:extLst>
                  </p:cNvPr>
                  <p:cNvSpPr/>
                  <p:nvPr/>
                </p:nvSpPr>
                <p:spPr>
                  <a:xfrm>
                    <a:off x="9029399" y="3639442"/>
                    <a:ext cx="378824" cy="176337"/>
                  </a:xfrm>
                  <a:custGeom>
                    <a:avLst/>
                    <a:gdLst>
                      <a:gd name="connsiteX0" fmla="*/ 6 w 378824"/>
                      <a:gd name="connsiteY0" fmla="*/ -131 h 176337"/>
                      <a:gd name="connsiteX1" fmla="*/ 378831 w 378824"/>
                      <a:gd name="connsiteY1" fmla="*/ -131 h 176337"/>
                      <a:gd name="connsiteX2" fmla="*/ 378831 w 378824"/>
                      <a:gd name="connsiteY2" fmla="*/ 176206 h 176337"/>
                      <a:gd name="connsiteX3" fmla="*/ 6 w 378824"/>
                      <a:gd name="connsiteY3" fmla="*/ 176206 h 176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8824" h="176337">
                        <a:moveTo>
                          <a:pt x="6" y="-131"/>
                        </a:moveTo>
                        <a:lnTo>
                          <a:pt x="378831" y="-131"/>
                        </a:lnTo>
                        <a:lnTo>
                          <a:pt x="378831" y="176206"/>
                        </a:lnTo>
                        <a:lnTo>
                          <a:pt x="6" y="176206"/>
                        </a:lnTo>
                        <a:close/>
                      </a:path>
                    </a:pathLst>
                  </a:custGeom>
                  <a:solidFill>
                    <a:srgbClr val="DEEFE5"/>
                  </a:solidFill>
                  <a:ln w="14148" cap="flat">
                    <a:solidFill>
                      <a:srgbClr val="4D4D4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xmlns="" id="{65F0B128-2810-463E-81AA-D0A38052557D}"/>
                      </a:ext>
                    </a:extLst>
                  </p:cNvPr>
                  <p:cNvSpPr/>
                  <p:nvPr/>
                </p:nvSpPr>
                <p:spPr>
                  <a:xfrm>
                    <a:off x="9408222" y="3639442"/>
                    <a:ext cx="378824" cy="176337"/>
                  </a:xfrm>
                  <a:custGeom>
                    <a:avLst/>
                    <a:gdLst>
                      <a:gd name="connsiteX0" fmla="*/ 16 w 378824"/>
                      <a:gd name="connsiteY0" fmla="*/ -131 h 176337"/>
                      <a:gd name="connsiteX1" fmla="*/ 378840 w 378824"/>
                      <a:gd name="connsiteY1" fmla="*/ -131 h 176337"/>
                      <a:gd name="connsiteX2" fmla="*/ 378840 w 378824"/>
                      <a:gd name="connsiteY2" fmla="*/ 176206 h 176337"/>
                      <a:gd name="connsiteX3" fmla="*/ 16 w 378824"/>
                      <a:gd name="connsiteY3" fmla="*/ 176206 h 176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8824" h="176337">
                        <a:moveTo>
                          <a:pt x="16" y="-131"/>
                        </a:moveTo>
                        <a:lnTo>
                          <a:pt x="378840" y="-131"/>
                        </a:lnTo>
                        <a:lnTo>
                          <a:pt x="378840" y="176206"/>
                        </a:lnTo>
                        <a:lnTo>
                          <a:pt x="16" y="176206"/>
                        </a:lnTo>
                        <a:close/>
                      </a:path>
                    </a:pathLst>
                  </a:custGeom>
                  <a:solidFill>
                    <a:srgbClr val="DEEFE5"/>
                  </a:solidFill>
                  <a:ln w="14148" cap="flat">
                    <a:solidFill>
                      <a:srgbClr val="4D4D4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xmlns="" id="{5E90BFDA-ACF2-4C9A-A684-FBD5DE241E82}"/>
                      </a:ext>
                    </a:extLst>
                  </p:cNvPr>
                  <p:cNvSpPr/>
                  <p:nvPr/>
                </p:nvSpPr>
                <p:spPr>
                  <a:xfrm>
                    <a:off x="9787049" y="3639442"/>
                    <a:ext cx="378824" cy="176337"/>
                  </a:xfrm>
                  <a:custGeom>
                    <a:avLst/>
                    <a:gdLst>
                      <a:gd name="connsiteX0" fmla="*/ 26 w 378824"/>
                      <a:gd name="connsiteY0" fmla="*/ -131 h 176337"/>
                      <a:gd name="connsiteX1" fmla="*/ 378850 w 378824"/>
                      <a:gd name="connsiteY1" fmla="*/ -131 h 176337"/>
                      <a:gd name="connsiteX2" fmla="*/ 378850 w 378824"/>
                      <a:gd name="connsiteY2" fmla="*/ 176206 h 176337"/>
                      <a:gd name="connsiteX3" fmla="*/ 26 w 378824"/>
                      <a:gd name="connsiteY3" fmla="*/ 176206 h 176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8824" h="176337">
                        <a:moveTo>
                          <a:pt x="26" y="-131"/>
                        </a:moveTo>
                        <a:lnTo>
                          <a:pt x="378850" y="-131"/>
                        </a:lnTo>
                        <a:lnTo>
                          <a:pt x="378850" y="176206"/>
                        </a:lnTo>
                        <a:lnTo>
                          <a:pt x="26" y="176206"/>
                        </a:lnTo>
                        <a:close/>
                      </a:path>
                    </a:pathLst>
                  </a:custGeom>
                  <a:solidFill>
                    <a:srgbClr val="DEEFE5"/>
                  </a:solidFill>
                  <a:ln w="14148" cap="flat">
                    <a:solidFill>
                      <a:srgbClr val="4D4D4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43" name="Graphic 11">
                  <a:extLst>
                    <a:ext uri="{FF2B5EF4-FFF2-40B4-BE49-F238E27FC236}">
                      <a16:creationId xmlns:a16="http://schemas.microsoft.com/office/drawing/2014/main" xmlns="" id="{228AE6C1-4F4D-4C57-9555-933699342B10}"/>
                    </a:ext>
                  </a:extLst>
                </p:cNvPr>
                <p:cNvGrpSpPr/>
                <p:nvPr/>
              </p:nvGrpSpPr>
              <p:grpSpPr>
                <a:xfrm>
                  <a:off x="9029399" y="3463104"/>
                  <a:ext cx="1136475" cy="176337"/>
                  <a:chOff x="9029399" y="3463104"/>
                  <a:chExt cx="1136475" cy="176337"/>
                </a:xfrm>
                <a:solidFill>
                  <a:srgbClr val="DEEFE5"/>
                </a:solidFill>
              </p:grpSpPr>
              <p:sp>
                <p:nvSpPr>
                  <p:cNvPr id="144" name="Freeform: Shape 143">
                    <a:extLst>
                      <a:ext uri="{FF2B5EF4-FFF2-40B4-BE49-F238E27FC236}">
                        <a16:creationId xmlns:a16="http://schemas.microsoft.com/office/drawing/2014/main" xmlns="" id="{7C8A5267-2270-483D-BCA2-84D49FE2503B}"/>
                      </a:ext>
                    </a:extLst>
                  </p:cNvPr>
                  <p:cNvSpPr/>
                  <p:nvPr/>
                </p:nvSpPr>
                <p:spPr>
                  <a:xfrm>
                    <a:off x="9029399" y="3463104"/>
                    <a:ext cx="378824" cy="176337"/>
                  </a:xfrm>
                  <a:custGeom>
                    <a:avLst/>
                    <a:gdLst>
                      <a:gd name="connsiteX0" fmla="*/ 6 w 378824"/>
                      <a:gd name="connsiteY0" fmla="*/ -140 h 176337"/>
                      <a:gd name="connsiteX1" fmla="*/ 378831 w 378824"/>
                      <a:gd name="connsiteY1" fmla="*/ -140 h 176337"/>
                      <a:gd name="connsiteX2" fmla="*/ 378831 w 378824"/>
                      <a:gd name="connsiteY2" fmla="*/ 176197 h 176337"/>
                      <a:gd name="connsiteX3" fmla="*/ 6 w 378824"/>
                      <a:gd name="connsiteY3" fmla="*/ 176197 h 176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8824" h="176337">
                        <a:moveTo>
                          <a:pt x="6" y="-140"/>
                        </a:moveTo>
                        <a:lnTo>
                          <a:pt x="378831" y="-140"/>
                        </a:lnTo>
                        <a:lnTo>
                          <a:pt x="378831" y="176197"/>
                        </a:lnTo>
                        <a:lnTo>
                          <a:pt x="6" y="176197"/>
                        </a:lnTo>
                        <a:close/>
                      </a:path>
                    </a:pathLst>
                  </a:custGeom>
                  <a:solidFill>
                    <a:srgbClr val="DEEFE5"/>
                  </a:solidFill>
                  <a:ln w="14148" cap="flat">
                    <a:solidFill>
                      <a:srgbClr val="4D4D4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xmlns="" id="{44803F3C-6D4C-453B-A7EE-ACCFCDCEEDAA}"/>
                      </a:ext>
                    </a:extLst>
                  </p:cNvPr>
                  <p:cNvSpPr/>
                  <p:nvPr/>
                </p:nvSpPr>
                <p:spPr>
                  <a:xfrm>
                    <a:off x="9408222" y="3463104"/>
                    <a:ext cx="378824" cy="176337"/>
                  </a:xfrm>
                  <a:custGeom>
                    <a:avLst/>
                    <a:gdLst>
                      <a:gd name="connsiteX0" fmla="*/ 16 w 378824"/>
                      <a:gd name="connsiteY0" fmla="*/ -140 h 176337"/>
                      <a:gd name="connsiteX1" fmla="*/ 378840 w 378824"/>
                      <a:gd name="connsiteY1" fmla="*/ -140 h 176337"/>
                      <a:gd name="connsiteX2" fmla="*/ 378840 w 378824"/>
                      <a:gd name="connsiteY2" fmla="*/ 176197 h 176337"/>
                      <a:gd name="connsiteX3" fmla="*/ 16 w 378824"/>
                      <a:gd name="connsiteY3" fmla="*/ 176197 h 176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8824" h="176337">
                        <a:moveTo>
                          <a:pt x="16" y="-140"/>
                        </a:moveTo>
                        <a:lnTo>
                          <a:pt x="378840" y="-140"/>
                        </a:lnTo>
                        <a:lnTo>
                          <a:pt x="378840" y="176197"/>
                        </a:lnTo>
                        <a:lnTo>
                          <a:pt x="16" y="176197"/>
                        </a:lnTo>
                        <a:close/>
                      </a:path>
                    </a:pathLst>
                  </a:custGeom>
                  <a:solidFill>
                    <a:srgbClr val="DEEFE5"/>
                  </a:solidFill>
                  <a:ln w="14148" cap="flat">
                    <a:solidFill>
                      <a:srgbClr val="4D4D4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46" name="Freeform: Shape 145">
                    <a:extLst>
                      <a:ext uri="{FF2B5EF4-FFF2-40B4-BE49-F238E27FC236}">
                        <a16:creationId xmlns:a16="http://schemas.microsoft.com/office/drawing/2014/main" xmlns="" id="{11CDBBDF-65CB-4046-BCF1-87830E158092}"/>
                      </a:ext>
                    </a:extLst>
                  </p:cNvPr>
                  <p:cNvSpPr/>
                  <p:nvPr/>
                </p:nvSpPr>
                <p:spPr>
                  <a:xfrm>
                    <a:off x="9787049" y="3463104"/>
                    <a:ext cx="378824" cy="176337"/>
                  </a:xfrm>
                  <a:custGeom>
                    <a:avLst/>
                    <a:gdLst>
                      <a:gd name="connsiteX0" fmla="*/ 26 w 378824"/>
                      <a:gd name="connsiteY0" fmla="*/ -140 h 176337"/>
                      <a:gd name="connsiteX1" fmla="*/ 378850 w 378824"/>
                      <a:gd name="connsiteY1" fmla="*/ -140 h 176337"/>
                      <a:gd name="connsiteX2" fmla="*/ 378850 w 378824"/>
                      <a:gd name="connsiteY2" fmla="*/ 176197 h 176337"/>
                      <a:gd name="connsiteX3" fmla="*/ 26 w 378824"/>
                      <a:gd name="connsiteY3" fmla="*/ 176197 h 176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8824" h="176337">
                        <a:moveTo>
                          <a:pt x="26" y="-140"/>
                        </a:moveTo>
                        <a:lnTo>
                          <a:pt x="378850" y="-140"/>
                        </a:lnTo>
                        <a:lnTo>
                          <a:pt x="378850" y="176197"/>
                        </a:lnTo>
                        <a:lnTo>
                          <a:pt x="26" y="176197"/>
                        </a:lnTo>
                        <a:close/>
                      </a:path>
                    </a:pathLst>
                  </a:custGeom>
                  <a:solidFill>
                    <a:srgbClr val="DEEFE5"/>
                  </a:solidFill>
                  <a:ln w="14148" cap="flat">
                    <a:solidFill>
                      <a:srgbClr val="4D4D4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47" name="Graphic 11">
                  <a:extLst>
                    <a:ext uri="{FF2B5EF4-FFF2-40B4-BE49-F238E27FC236}">
                      <a16:creationId xmlns:a16="http://schemas.microsoft.com/office/drawing/2014/main" xmlns="" id="{228AE6C1-4F4D-4C57-9555-933699342B10}"/>
                    </a:ext>
                  </a:extLst>
                </p:cNvPr>
                <p:cNvGrpSpPr/>
                <p:nvPr/>
              </p:nvGrpSpPr>
              <p:grpSpPr>
                <a:xfrm>
                  <a:off x="9029399" y="3286768"/>
                  <a:ext cx="1136475" cy="176337"/>
                  <a:chOff x="9029399" y="3286768"/>
                  <a:chExt cx="1136475" cy="176337"/>
                </a:xfrm>
                <a:solidFill>
                  <a:srgbClr val="DEEFE5"/>
                </a:solidFill>
              </p:grpSpPr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xmlns="" id="{5E8BEBA3-8447-4199-8217-812F2B2D8CF6}"/>
                      </a:ext>
                    </a:extLst>
                  </p:cNvPr>
                  <p:cNvSpPr/>
                  <p:nvPr/>
                </p:nvSpPr>
                <p:spPr>
                  <a:xfrm>
                    <a:off x="9029399" y="3286768"/>
                    <a:ext cx="378824" cy="176337"/>
                  </a:xfrm>
                  <a:custGeom>
                    <a:avLst/>
                    <a:gdLst>
                      <a:gd name="connsiteX0" fmla="*/ 6 w 378824"/>
                      <a:gd name="connsiteY0" fmla="*/ -149 h 176337"/>
                      <a:gd name="connsiteX1" fmla="*/ 378831 w 378824"/>
                      <a:gd name="connsiteY1" fmla="*/ -149 h 176337"/>
                      <a:gd name="connsiteX2" fmla="*/ 378831 w 378824"/>
                      <a:gd name="connsiteY2" fmla="*/ 176188 h 176337"/>
                      <a:gd name="connsiteX3" fmla="*/ 6 w 378824"/>
                      <a:gd name="connsiteY3" fmla="*/ 176188 h 176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8824" h="176337">
                        <a:moveTo>
                          <a:pt x="6" y="-149"/>
                        </a:moveTo>
                        <a:lnTo>
                          <a:pt x="378831" y="-149"/>
                        </a:lnTo>
                        <a:lnTo>
                          <a:pt x="378831" y="176188"/>
                        </a:lnTo>
                        <a:lnTo>
                          <a:pt x="6" y="176188"/>
                        </a:lnTo>
                        <a:close/>
                      </a:path>
                    </a:pathLst>
                  </a:custGeom>
                  <a:solidFill>
                    <a:srgbClr val="DEEFE5"/>
                  </a:solidFill>
                  <a:ln w="14148" cap="flat">
                    <a:solidFill>
                      <a:srgbClr val="4D4D4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xmlns="" id="{7FE7100B-1BDE-4388-B6C0-B175736F3F41}"/>
                      </a:ext>
                    </a:extLst>
                  </p:cNvPr>
                  <p:cNvSpPr/>
                  <p:nvPr/>
                </p:nvSpPr>
                <p:spPr>
                  <a:xfrm>
                    <a:off x="9408222" y="3286768"/>
                    <a:ext cx="378824" cy="176337"/>
                  </a:xfrm>
                  <a:custGeom>
                    <a:avLst/>
                    <a:gdLst>
                      <a:gd name="connsiteX0" fmla="*/ 16 w 378824"/>
                      <a:gd name="connsiteY0" fmla="*/ -149 h 176337"/>
                      <a:gd name="connsiteX1" fmla="*/ 378840 w 378824"/>
                      <a:gd name="connsiteY1" fmla="*/ -149 h 176337"/>
                      <a:gd name="connsiteX2" fmla="*/ 378840 w 378824"/>
                      <a:gd name="connsiteY2" fmla="*/ 176188 h 176337"/>
                      <a:gd name="connsiteX3" fmla="*/ 16 w 378824"/>
                      <a:gd name="connsiteY3" fmla="*/ 176188 h 176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8824" h="176337">
                        <a:moveTo>
                          <a:pt x="16" y="-149"/>
                        </a:moveTo>
                        <a:lnTo>
                          <a:pt x="378840" y="-149"/>
                        </a:lnTo>
                        <a:lnTo>
                          <a:pt x="378840" y="176188"/>
                        </a:lnTo>
                        <a:lnTo>
                          <a:pt x="16" y="176188"/>
                        </a:lnTo>
                        <a:close/>
                      </a:path>
                    </a:pathLst>
                  </a:custGeom>
                  <a:solidFill>
                    <a:srgbClr val="DEEFE5"/>
                  </a:solidFill>
                  <a:ln w="14148" cap="flat">
                    <a:solidFill>
                      <a:srgbClr val="4D4D4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xmlns="" id="{B28443BB-3B69-461D-80AF-FAF0DA8FD6AA}"/>
                      </a:ext>
                    </a:extLst>
                  </p:cNvPr>
                  <p:cNvSpPr/>
                  <p:nvPr/>
                </p:nvSpPr>
                <p:spPr>
                  <a:xfrm>
                    <a:off x="9787049" y="3286768"/>
                    <a:ext cx="378824" cy="176337"/>
                  </a:xfrm>
                  <a:custGeom>
                    <a:avLst/>
                    <a:gdLst>
                      <a:gd name="connsiteX0" fmla="*/ 26 w 378824"/>
                      <a:gd name="connsiteY0" fmla="*/ -149 h 176337"/>
                      <a:gd name="connsiteX1" fmla="*/ 378850 w 378824"/>
                      <a:gd name="connsiteY1" fmla="*/ -149 h 176337"/>
                      <a:gd name="connsiteX2" fmla="*/ 378850 w 378824"/>
                      <a:gd name="connsiteY2" fmla="*/ 176188 h 176337"/>
                      <a:gd name="connsiteX3" fmla="*/ 26 w 378824"/>
                      <a:gd name="connsiteY3" fmla="*/ 176188 h 176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8824" h="176337">
                        <a:moveTo>
                          <a:pt x="26" y="-149"/>
                        </a:moveTo>
                        <a:lnTo>
                          <a:pt x="378850" y="-149"/>
                        </a:lnTo>
                        <a:lnTo>
                          <a:pt x="378850" y="176188"/>
                        </a:lnTo>
                        <a:lnTo>
                          <a:pt x="26" y="176188"/>
                        </a:lnTo>
                        <a:close/>
                      </a:path>
                    </a:pathLst>
                  </a:custGeom>
                  <a:solidFill>
                    <a:srgbClr val="DEEFE5"/>
                  </a:solidFill>
                  <a:ln w="14148" cap="flat">
                    <a:solidFill>
                      <a:srgbClr val="4D4D4D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</p:grp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xmlns="" id="{849DB08B-947D-4446-9D47-53BC80ACB4AE}"/>
                  </a:ext>
                </a:extLst>
              </p:cNvPr>
              <p:cNvSpPr/>
              <p:nvPr/>
            </p:nvSpPr>
            <p:spPr>
              <a:xfrm>
                <a:off x="8312040" y="3322932"/>
                <a:ext cx="761477" cy="353346"/>
              </a:xfrm>
              <a:custGeom>
                <a:avLst/>
                <a:gdLst>
                  <a:gd name="connsiteX0" fmla="*/ 761436 w 761477"/>
                  <a:gd name="connsiteY0" fmla="*/ 353253 h 353346"/>
                  <a:gd name="connsiteX1" fmla="*/ -41 w 761477"/>
                  <a:gd name="connsiteY1" fmla="*/ -94 h 35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1477" h="353346">
                    <a:moveTo>
                      <a:pt x="761436" y="353253"/>
                    </a:moveTo>
                    <a:cubicBezTo>
                      <a:pt x="534917" y="15315"/>
                      <a:pt x="346251" y="34753"/>
                      <a:pt x="-41" y="-94"/>
                    </a:cubicBezTo>
                  </a:path>
                </a:pathLst>
              </a:custGeom>
              <a:noFill/>
              <a:ln w="21222" cap="flat">
                <a:solidFill>
                  <a:srgbClr val="E77052"/>
                </a:solidFill>
                <a:prstDash val="solid"/>
                <a:miter/>
                <a:tailEnd type="triangle" w="lg" len="lg"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xmlns="" id="{F18EDAE4-304F-4B30-A27D-EA056BAE7CC6}"/>
                  </a:ext>
                </a:extLst>
              </p:cNvPr>
              <p:cNvSpPr/>
              <p:nvPr/>
            </p:nvSpPr>
            <p:spPr>
              <a:xfrm>
                <a:off x="7821029" y="3592263"/>
                <a:ext cx="1252487" cy="281013"/>
              </a:xfrm>
              <a:custGeom>
                <a:avLst/>
                <a:gdLst>
                  <a:gd name="connsiteX0" fmla="*/ 1252447 w 1252487"/>
                  <a:gd name="connsiteY0" fmla="*/ 260253 h 281013"/>
                  <a:gd name="connsiteX1" fmla="*/ 806768 w 1252487"/>
                  <a:gd name="connsiteY1" fmla="*/ 275219 h 281013"/>
                  <a:gd name="connsiteX2" fmla="*/ 294980 w 1252487"/>
                  <a:gd name="connsiteY2" fmla="*/ 111014 h 281013"/>
                  <a:gd name="connsiteX3" fmla="*/ -41 w 1252487"/>
                  <a:gd name="connsiteY3" fmla="*/ -94 h 281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2487" h="281013">
                    <a:moveTo>
                      <a:pt x="1252447" y="260253"/>
                    </a:moveTo>
                    <a:cubicBezTo>
                      <a:pt x="1252447" y="260253"/>
                      <a:pt x="1021513" y="294033"/>
                      <a:pt x="806768" y="275219"/>
                    </a:cubicBezTo>
                    <a:cubicBezTo>
                      <a:pt x="592028" y="256406"/>
                      <a:pt x="440567" y="170013"/>
                      <a:pt x="294980" y="111014"/>
                    </a:cubicBezTo>
                    <a:cubicBezTo>
                      <a:pt x="149394" y="52036"/>
                      <a:pt x="-41" y="-94"/>
                      <a:pt x="-41" y="-94"/>
                    </a:cubicBezTo>
                  </a:path>
                </a:pathLst>
              </a:custGeom>
              <a:noFill/>
              <a:ln w="21222" cap="flat">
                <a:solidFill>
                  <a:srgbClr val="E77052"/>
                </a:solidFill>
                <a:prstDash val="solid"/>
                <a:miter/>
                <a:tailEnd type="triangle" w="lg" len="lg"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xmlns="" id="{96D4753F-A0E0-4261-9899-CAF3C9AAE46C}"/>
                  </a:ext>
                </a:extLst>
              </p:cNvPr>
              <p:cNvSpPr/>
              <p:nvPr/>
            </p:nvSpPr>
            <p:spPr>
              <a:xfrm>
                <a:off x="8281487" y="3911226"/>
                <a:ext cx="792030" cy="117715"/>
              </a:xfrm>
              <a:custGeom>
                <a:avLst/>
                <a:gdLst>
                  <a:gd name="connsiteX0" fmla="*/ 791989 w 792030"/>
                  <a:gd name="connsiteY0" fmla="*/ 117621 h 117715"/>
                  <a:gd name="connsiteX1" fmla="*/ -41 w 792030"/>
                  <a:gd name="connsiteY1" fmla="*/ -94 h 117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2030" h="117715">
                    <a:moveTo>
                      <a:pt x="791989" y="117621"/>
                    </a:moveTo>
                    <a:cubicBezTo>
                      <a:pt x="519002" y="110229"/>
                      <a:pt x="239135" y="37956"/>
                      <a:pt x="-41" y="-94"/>
                    </a:cubicBezTo>
                  </a:path>
                </a:pathLst>
              </a:custGeom>
              <a:noFill/>
              <a:ln w="21222" cap="flat">
                <a:solidFill>
                  <a:srgbClr val="E77052"/>
                </a:solidFill>
                <a:prstDash val="solid"/>
                <a:miter/>
                <a:tailEnd type="triangle" w="lg" len="lg"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xmlns="" id="{62E8CA8B-0C60-4670-A395-253C6769045C}"/>
                  </a:ext>
                </a:extLst>
              </p:cNvPr>
              <p:cNvSpPr/>
              <p:nvPr/>
            </p:nvSpPr>
            <p:spPr>
              <a:xfrm>
                <a:off x="8718166" y="4141781"/>
                <a:ext cx="355351" cy="63490"/>
              </a:xfrm>
              <a:custGeom>
                <a:avLst/>
                <a:gdLst>
                  <a:gd name="connsiteX0" fmla="*/ 355310 w 355351"/>
                  <a:gd name="connsiteY0" fmla="*/ 63397 h 63490"/>
                  <a:gd name="connsiteX1" fmla="*/ -41 w 355351"/>
                  <a:gd name="connsiteY1" fmla="*/ -94 h 6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55351" h="63490">
                    <a:moveTo>
                      <a:pt x="355310" y="63397"/>
                    </a:moveTo>
                    <a:cubicBezTo>
                      <a:pt x="355310" y="63397"/>
                      <a:pt x="188119" y="46819"/>
                      <a:pt x="-41" y="-94"/>
                    </a:cubicBezTo>
                  </a:path>
                </a:pathLst>
              </a:custGeom>
              <a:noFill/>
              <a:ln w="21222" cap="flat">
                <a:solidFill>
                  <a:srgbClr val="E77052"/>
                </a:solidFill>
                <a:prstDash val="solid"/>
                <a:miter/>
                <a:tailEnd type="triangle" w="lg" len="lg"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xmlns="" id="{5A4A6331-8E7D-4861-BA10-F16D45FAA61E}"/>
                  </a:ext>
                </a:extLst>
              </p:cNvPr>
              <p:cNvSpPr/>
              <p:nvPr/>
            </p:nvSpPr>
            <p:spPr>
              <a:xfrm>
                <a:off x="8306352" y="3217830"/>
                <a:ext cx="767165" cy="282098"/>
              </a:xfrm>
              <a:custGeom>
                <a:avLst/>
                <a:gdLst>
                  <a:gd name="connsiteX0" fmla="*/ 767124 w 767165"/>
                  <a:gd name="connsiteY0" fmla="*/ 282004 h 282098"/>
                  <a:gd name="connsiteX1" fmla="*/ 576740 w 767165"/>
                  <a:gd name="connsiteY1" fmla="*/ 92016 h 282098"/>
                  <a:gd name="connsiteX2" fmla="*/ -41 w 767165"/>
                  <a:gd name="connsiteY2" fmla="*/ 17445 h 282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7165" h="282098">
                    <a:moveTo>
                      <a:pt x="767124" y="282004"/>
                    </a:moveTo>
                    <a:cubicBezTo>
                      <a:pt x="767124" y="282004"/>
                      <a:pt x="712651" y="173595"/>
                      <a:pt x="576740" y="92016"/>
                    </a:cubicBezTo>
                    <a:cubicBezTo>
                      <a:pt x="440828" y="10425"/>
                      <a:pt x="336827" y="-23826"/>
                      <a:pt x="-41" y="17445"/>
                    </a:cubicBezTo>
                  </a:path>
                </a:pathLst>
              </a:custGeom>
              <a:noFill/>
              <a:ln w="21222" cap="flat">
                <a:solidFill>
                  <a:srgbClr val="E77052"/>
                </a:solidFill>
                <a:prstDash val="solid"/>
                <a:miter/>
                <a:tailEnd type="triangle" w="lg" len="lg"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61AD11E-EB92-4DEC-BD4B-75D635FC7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2845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F9AAC06-6290-4538-A1A7-33BD483526F2}"/>
              </a:ext>
            </a:extLst>
          </p:cNvPr>
          <p:cNvSpPr/>
          <p:nvPr/>
        </p:nvSpPr>
        <p:spPr>
          <a:xfrm>
            <a:off x="6332220" y="1760221"/>
            <a:ext cx="5021579" cy="45361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C535AE-6007-4761-8471-E71C74E25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Can we scale </a:t>
            </a:r>
            <a:r>
              <a:rPr lang="en-AU" dirty="0">
                <a:latin typeface="Fira Code" panose="020B0809050000020004" pitchFamily="49" charset="0"/>
                <a:ea typeface="Fira Code" panose="020B0809050000020004" pitchFamily="49" charset="0"/>
              </a:rPr>
              <a:t>blink</a:t>
            </a:r>
            <a:r>
              <a:rPr lang="en-AU" dirty="0"/>
              <a:t> to 1 million records?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C6F398-3C68-40C0-82C7-48CE315AB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4957203" cy="447071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AU" sz="2200" dirty="0"/>
              <a:t>Current state of affairs:</a:t>
            </a:r>
          </a:p>
          <a:p>
            <a:pPr>
              <a:lnSpc>
                <a:spcPct val="100000"/>
              </a:lnSpc>
            </a:pPr>
            <a:r>
              <a:rPr lang="en-AU" sz="2200" dirty="0"/>
              <a:t>Gibbs sampling is used for inference</a:t>
            </a:r>
          </a:p>
          <a:p>
            <a:pPr>
              <a:lnSpc>
                <a:spcPct val="100000"/>
              </a:lnSpc>
            </a:pPr>
            <a:r>
              <a:rPr lang="en-AU" sz="2200" dirty="0"/>
              <a:t>Gibbs update for the entity assignments scales roughly quadratically in the # records</a:t>
            </a:r>
          </a:p>
          <a:p>
            <a:pPr>
              <a:lnSpc>
                <a:spcPct val="100000"/>
              </a:lnSpc>
            </a:pPr>
            <a:r>
              <a:rPr lang="en-AU" sz="2200" dirty="0"/>
              <a:t>Need to run for many iterations (e.g. 100,000)</a:t>
            </a:r>
          </a:p>
          <a:p>
            <a:pPr>
              <a:lnSpc>
                <a:spcPct val="100000"/>
              </a:lnSpc>
            </a:pPr>
            <a:r>
              <a:rPr lang="en-AU" sz="2200" dirty="0"/>
              <a:t>Steorts (2016) and others scale by partitioning the data and running inference separately in each block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36E86B6-EF27-4D8C-9120-E519E0305079}"/>
              </a:ext>
            </a:extLst>
          </p:cNvPr>
          <p:cNvSpPr txBox="1"/>
          <p:nvPr/>
        </p:nvSpPr>
        <p:spPr>
          <a:xfrm>
            <a:off x="6396596" y="1825625"/>
            <a:ext cx="4957203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AU" sz="2200" dirty="0"/>
              <a:t>We propose </a:t>
            </a:r>
            <a:r>
              <a:rPr lang="en-AU" sz="2200" dirty="0">
                <a:latin typeface="Fira Code" panose="020B0809050000020004" pitchFamily="49" charset="0"/>
                <a:ea typeface="Fira Code" panose="020B0809050000020004" pitchFamily="49" charset="0"/>
              </a:rPr>
              <a:t>d-blink</a:t>
            </a:r>
            <a:r>
              <a:rPr lang="en-AU" sz="2200" dirty="0"/>
              <a:t>: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2200" dirty="0"/>
              <a:t>Computational speed-ups: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Incorporate probabilistic blocking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Sub-quadratic entity assignment update via indexing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Perturbation sampling for entity attribute update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Distributed/parallel inference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2200" dirty="0"/>
              <a:t>Partially-collapsed Gibbs sampling for improved statistical efficiency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2200" dirty="0"/>
              <a:t>Also add support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missing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arbitrary attribute similarity 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E56D4A-AEA1-4F04-B629-266E421F1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0673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DD04CA-7B91-4CBC-B00E-168ED6A9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Auxiliary blocks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D1FC0E59-EF5F-4ADD-9C92-8B15EE9B3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9880" cy="4351338"/>
          </a:xfrm>
        </p:spPr>
        <p:txBody>
          <a:bodyPr/>
          <a:lstStyle/>
          <a:p>
            <a:r>
              <a:rPr lang="en-AU" dirty="0"/>
              <a:t>Partition the space of entities into blocks using a user-specified blocking function</a:t>
            </a:r>
          </a:p>
          <a:p>
            <a:r>
              <a:rPr lang="en-AU" dirty="0"/>
              <a:t>Modify the model so that a record is first assigned to a block, then an entity within the block</a:t>
            </a:r>
          </a:p>
          <a:p>
            <a:r>
              <a:rPr lang="en-AU" dirty="0"/>
              <a:t>By doing this modification carefully, we can ensure the marginal posterior is </a:t>
            </a:r>
            <a:r>
              <a:rPr lang="en-AU" i="1" dirty="0"/>
              <a:t>preserved</a:t>
            </a:r>
          </a:p>
          <a:p>
            <a:r>
              <a:rPr lang="en-AU" dirty="0"/>
              <a:t>Asymptotically, inferred parameters are the same as for the original </a:t>
            </a:r>
            <a:r>
              <a:rPr lang="en-AU" dirty="0">
                <a:latin typeface="Fira Code" panose="020B0809050000020004" pitchFamily="49" charset="0"/>
                <a:ea typeface="Fira Code" panose="020B0809050000020004" pitchFamily="49" charset="0"/>
              </a:rPr>
              <a:t>blink</a:t>
            </a:r>
            <a:r>
              <a:rPr lang="en-AU" dirty="0"/>
              <a:t> model</a:t>
            </a:r>
          </a:p>
          <a:p>
            <a:r>
              <a:rPr lang="en-AU" dirty="0"/>
              <a:t>Also, enables distributed/parallel inference at the block-level</a:t>
            </a:r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8593081-1235-4EA4-B06A-5242F729D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045" y="1103645"/>
            <a:ext cx="3119755" cy="51365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583D049-4C1C-40D7-B55A-FBA9752D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9244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36BF89-E777-41E6-8EBD-B79E6D78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Distributed inference</a:t>
            </a:r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1A6EBF19-054D-484B-8DB4-18EE6EB8A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71"/>
          <a:stretch/>
        </p:blipFill>
        <p:spPr>
          <a:xfrm>
            <a:off x="1113615" y="1873240"/>
            <a:ext cx="9964770" cy="30946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1F47DB7-515F-470E-8A9E-6E873ED41FE1}"/>
              </a:ext>
            </a:extLst>
          </p:cNvPr>
          <p:cNvSpPr txBox="1"/>
          <p:nvPr/>
        </p:nvSpPr>
        <p:spPr>
          <a:xfrm>
            <a:off x="7381610" y="473908"/>
            <a:ext cx="38426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200" i="1" dirty="0"/>
              <a:t>Records/entities are conditionally independent across blocks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330683AB-5F32-42B7-AFD4-26DCB0C81977}"/>
              </a:ext>
            </a:extLst>
          </p:cNvPr>
          <p:cNvGrpSpPr/>
          <p:nvPr/>
        </p:nvGrpSpPr>
        <p:grpSpPr>
          <a:xfrm>
            <a:off x="1254378" y="5019630"/>
            <a:ext cx="9594333" cy="1000274"/>
            <a:chOff x="1254378" y="4837078"/>
            <a:chExt cx="9594333" cy="10002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C74EE1AB-FCAB-4307-9ED9-18C69308D4E8}"/>
                </a:ext>
              </a:extLst>
            </p:cNvPr>
            <p:cNvSpPr txBox="1"/>
            <p:nvPr/>
          </p:nvSpPr>
          <p:spPr>
            <a:xfrm>
              <a:off x="1254378" y="4837078"/>
              <a:ext cx="2266062" cy="6001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1300" dirty="0"/>
                <a:t>Update distortion probs on the manager and broadcast to the workers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38262E0F-8B94-48AC-8A6E-761EFB66627E}"/>
                </a:ext>
              </a:extLst>
            </p:cNvPr>
            <p:cNvSpPr txBox="1"/>
            <p:nvPr/>
          </p:nvSpPr>
          <p:spPr>
            <a:xfrm>
              <a:off x="3697135" y="4838898"/>
              <a:ext cx="2266062" cy="8002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1300" dirty="0"/>
                <a:t>Update entity assignments on the workers. Records may only be assigned to entities within their block.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A7CC57FA-DFDE-4E16-AD4D-A27A14D8D2D7}"/>
                </a:ext>
              </a:extLst>
            </p:cNvPr>
            <p:cNvSpPr txBox="1"/>
            <p:nvPr/>
          </p:nvSpPr>
          <p:spPr>
            <a:xfrm>
              <a:off x="6139892" y="4837078"/>
              <a:ext cx="2266062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1300" dirty="0"/>
                <a:t>Update entity attributes and block assignments on the workers. Move the entities and records to their newly-assigned blocks.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43C00A83-01D6-4ECA-BE6D-945E00C18F11}"/>
                </a:ext>
              </a:extLst>
            </p:cNvPr>
            <p:cNvSpPr txBox="1"/>
            <p:nvPr/>
          </p:nvSpPr>
          <p:spPr>
            <a:xfrm>
              <a:off x="8582649" y="4838898"/>
              <a:ext cx="2266062" cy="8002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1300" dirty="0"/>
                <a:t>Update distortion indicators, then calculate summary stats on the worked. Broadcast to the manager.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ECF067B-A994-4CBD-845D-5D6FCCD06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422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717475-EBA0-49E4-BDBA-DA170F634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Seminar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1F7E1FD-ED2F-4A01-A294-DA85EA1ED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AU" dirty="0"/>
              <a:t>Background and motivation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AU" dirty="0"/>
              <a:t>Research focus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AU" dirty="0"/>
              <a:t>Summary of key contributions:</a:t>
            </a:r>
          </a:p>
          <a:p>
            <a:pPr marL="914400" lvl="1" indent="-457200">
              <a:spcBef>
                <a:spcPts val="1200"/>
              </a:spcBef>
              <a:buFont typeface="+mj-lt"/>
              <a:buAutoNum type="arabicPeriod"/>
            </a:pPr>
            <a:r>
              <a:rPr lang="en-AU" dirty="0"/>
              <a:t>Scalable unsupervised Bayesian ER</a:t>
            </a:r>
          </a:p>
          <a:p>
            <a:pPr marL="914400" lvl="1" indent="-457200">
              <a:spcBef>
                <a:spcPts val="1200"/>
              </a:spcBef>
              <a:buFont typeface="+mj-lt"/>
              <a:buAutoNum type="arabicPeriod"/>
            </a:pPr>
            <a:r>
              <a:rPr lang="en-AU" dirty="0"/>
              <a:t>A refined model for unsupervised Bayesian ER</a:t>
            </a:r>
          </a:p>
          <a:p>
            <a:pPr marL="914400" lvl="1" indent="-457200">
              <a:spcBef>
                <a:spcPts val="1200"/>
              </a:spcBef>
              <a:buFont typeface="+mj-lt"/>
              <a:buAutoNum type="arabicPeriod"/>
            </a:pPr>
            <a:r>
              <a:rPr lang="en-AU" dirty="0"/>
              <a:t>A theoretical framework for evaluation of ER</a:t>
            </a:r>
          </a:p>
          <a:p>
            <a:pPr marL="914400" lvl="1" indent="-457200">
              <a:spcBef>
                <a:spcPts val="1200"/>
              </a:spcBef>
              <a:buFont typeface="+mj-lt"/>
              <a:buAutoNum type="arabicPeriod"/>
            </a:pPr>
            <a:r>
              <a:rPr lang="en-AU" dirty="0"/>
              <a:t>Adaptive labelling policies for evaluation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AU" dirty="0"/>
              <a:t>Conclusion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AU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4FE2F3C-0A1C-46FE-8FE6-30479F7C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7085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324082-2C3C-4444-8DE0-4E1555FB4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8EC981-CB7F-4AE7-B4FF-4601D29FB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968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AU" sz="2200" dirty="0"/>
              <a:t>Open-source implementation in Apache Spark</a:t>
            </a:r>
          </a:p>
          <a:p>
            <a:pPr>
              <a:lnSpc>
                <a:spcPct val="100000"/>
              </a:lnSpc>
            </a:pPr>
            <a:r>
              <a:rPr lang="en-AU" sz="2200" dirty="0"/>
              <a:t>Tested on local server + Amazon EMR</a:t>
            </a:r>
          </a:p>
          <a:p>
            <a:pPr>
              <a:lnSpc>
                <a:spcPct val="100000"/>
              </a:lnSpc>
            </a:pPr>
            <a:r>
              <a:rPr lang="en-AU" sz="2200" dirty="0"/>
              <a:t>Five synthetic/publicly-available data sets</a:t>
            </a:r>
          </a:p>
          <a:p>
            <a:pPr>
              <a:lnSpc>
                <a:spcPct val="100000"/>
              </a:lnSpc>
            </a:pPr>
            <a:r>
              <a:rPr lang="en-AU" sz="2200" dirty="0"/>
              <a:t>Comparison with 3 baseline methods</a:t>
            </a:r>
          </a:p>
          <a:p>
            <a:pPr>
              <a:lnSpc>
                <a:spcPct val="100000"/>
              </a:lnSpc>
            </a:pPr>
            <a:r>
              <a:rPr lang="en-AU" sz="2200" dirty="0"/>
              <a:t>Recent application to population enumeration using U.S. 2010 Decennial Census + admin records from the U.S. Social Security Administration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C3981187-1FBF-4C80-928C-C86154DA9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829127"/>
              </p:ext>
            </p:extLst>
          </p:nvPr>
        </p:nvGraphicFramePr>
        <p:xfrm>
          <a:off x="6393180" y="3307080"/>
          <a:ext cx="4960620" cy="274708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211580">
                  <a:extLst>
                    <a:ext uri="{9D8B030D-6E8A-4147-A177-3AD203B41FA5}">
                      <a16:colId xmlns:a16="http://schemas.microsoft.com/office/drawing/2014/main" xmlns="" val="1954555300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xmlns="" val="2743691930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xmlns="" val="2950106685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xmlns="" val="202161869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xmlns="" val="1422222552"/>
                    </a:ext>
                  </a:extLst>
                </a:gridCol>
              </a:tblGrid>
              <a:tr h="158106">
                <a:tc>
                  <a:txBody>
                    <a:bodyPr/>
                    <a:lstStyle/>
                    <a:p>
                      <a:r>
                        <a:rPr lang="en-AU" sz="1300" dirty="0"/>
                        <a:t>Data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3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300" dirty="0"/>
                        <a:t>Num. records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300" dirty="0"/>
                        <a:t>Num. 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300" dirty="0"/>
                        <a:t>Num.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1364976"/>
                  </a:ext>
                </a:extLst>
              </a:tr>
              <a:tr h="506805">
                <a:tc>
                  <a:txBody>
                    <a:bodyPr/>
                    <a:lstStyle/>
                    <a:p>
                      <a:r>
                        <a:rPr lang="en-AU" sz="1300" dirty="0" err="1"/>
                        <a:t>ABSEmployee</a:t>
                      </a:r>
                      <a:endParaRPr lang="en-AU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300" dirty="0"/>
                        <a:t>Synthetic employee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300" dirty="0"/>
                        <a:t>600,000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300" dirty="0"/>
                        <a:t>400,000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06745900"/>
                  </a:ext>
                </a:extLst>
              </a:tr>
              <a:tr h="272895">
                <a:tc>
                  <a:txBody>
                    <a:bodyPr/>
                    <a:lstStyle/>
                    <a:p>
                      <a:r>
                        <a:rPr lang="en-AU" sz="1300" dirty="0"/>
                        <a:t>NCVR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300" dirty="0"/>
                        <a:t>Voter records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300" dirty="0"/>
                        <a:t>448,134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300" dirty="0"/>
                        <a:t>296,433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41891066"/>
                  </a:ext>
                </a:extLst>
              </a:tr>
              <a:tr h="389850">
                <a:tc>
                  <a:txBody>
                    <a:bodyPr/>
                    <a:lstStyle/>
                    <a:p>
                      <a:r>
                        <a:rPr lang="en-AU" sz="1300" dirty="0"/>
                        <a:t>NLTCS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300" dirty="0"/>
                        <a:t>Longitudinal health 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300" dirty="0"/>
                        <a:t>57,077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3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300" dirty="0"/>
                        <a:t>34,945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0622846"/>
                  </a:ext>
                </a:extLst>
              </a:tr>
              <a:tr h="389850">
                <a:tc>
                  <a:txBody>
                    <a:bodyPr/>
                    <a:lstStyle/>
                    <a:p>
                      <a:r>
                        <a:rPr lang="en-AU" sz="1300" dirty="0"/>
                        <a:t>SHIW0810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300" dirty="0"/>
                        <a:t>Longitudinal 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300" dirty="0"/>
                        <a:t>39,743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3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300" dirty="0"/>
                        <a:t>28,584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50484549"/>
                  </a:ext>
                </a:extLst>
              </a:tr>
              <a:tr h="389850">
                <a:tc>
                  <a:txBody>
                    <a:bodyPr/>
                    <a:lstStyle/>
                    <a:p>
                      <a:r>
                        <a:rPr lang="en-AU" sz="1300" dirty="0"/>
                        <a:t>RLdata10000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300" dirty="0"/>
                        <a:t>Synthetic personal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3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300" dirty="0"/>
                        <a:t>9,000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2171123"/>
                  </a:ext>
                </a:extLst>
              </a:tr>
            </a:tbl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9148C6B3-ED08-4E26-9EF0-2D89CC15E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46669" y="1249680"/>
            <a:ext cx="2944787" cy="15331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171E2CE-54D4-41F0-AA16-341B1062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8175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74E4E1-3438-4E69-9A20-D83640BA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Experimental results</a:t>
            </a:r>
            <a:br>
              <a:rPr lang="en-AU" dirty="0"/>
            </a:br>
            <a:r>
              <a:rPr lang="en-AU" sz="2800" dirty="0"/>
              <a:t>Convergence and efficiency of d-blink versus blink</a:t>
            </a:r>
            <a:endParaRPr lang="en-AU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EF1A22B-84AA-474A-8176-8C9B74284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63" y="1766455"/>
            <a:ext cx="10018274" cy="42337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272B06A-9235-45AC-B4DD-43248DADF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21</a:t>
            </a:fld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AE337C4F-6DFB-4470-BA39-FE9CEA1BC8BA}"/>
              </a:ext>
            </a:extLst>
          </p:cNvPr>
          <p:cNvSpPr/>
          <p:nvPr/>
        </p:nvSpPr>
        <p:spPr>
          <a:xfrm>
            <a:off x="4064446" y="4315691"/>
            <a:ext cx="1505081" cy="74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  <a:latin typeface="+mj-lt"/>
              </a:rPr>
              <a:t>200× speed-up</a:t>
            </a:r>
          </a:p>
        </p:txBody>
      </p:sp>
    </p:spTree>
    <p:extLst>
      <p:ext uri="{BB962C8B-B14F-4D97-AF65-F5344CB8AC3E}">
        <p14:creationId xmlns:p14="http://schemas.microsoft.com/office/powerpoint/2010/main" val="2241689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3E6720-3A24-4D09-9281-890E1C87E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Experimental results</a:t>
            </a:r>
            <a:br>
              <a:rPr lang="en-AU" dirty="0"/>
            </a:br>
            <a:r>
              <a:rPr lang="en-AU" sz="2800" dirty="0"/>
              <a:t>Efficiency gains due to blocking and PCG sampling</a:t>
            </a:r>
            <a:endParaRPr lang="en-AU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xmlns="" id="{CF3F34B6-66CE-42C2-B889-341280399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27" y="1999676"/>
            <a:ext cx="9587345" cy="237708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880A87C3-CE9B-4609-8AB5-46BBC06AA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7927"/>
            <a:ext cx="10178752" cy="20288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2F2DF51-8D66-4F0B-814A-156C3E954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22</a:t>
            </a:fld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EF29E3CF-253B-47CB-B38A-2B9EFF9B03BB}"/>
              </a:ext>
            </a:extLst>
          </p:cNvPr>
          <p:cNvSpPr/>
          <p:nvPr/>
        </p:nvSpPr>
        <p:spPr>
          <a:xfrm>
            <a:off x="7412181" y="1625025"/>
            <a:ext cx="1787236" cy="74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  <a:latin typeface="+mj-lt"/>
              </a:rPr>
              <a:t>Near-linear speed-up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700305AD-9ABC-43F3-ACD6-6880D72F2A1A}"/>
              </a:ext>
            </a:extLst>
          </p:cNvPr>
          <p:cNvSpPr/>
          <p:nvPr/>
        </p:nvSpPr>
        <p:spPr>
          <a:xfrm>
            <a:off x="7553259" y="4154319"/>
            <a:ext cx="1505081" cy="7493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  <a:latin typeface="+mj-lt"/>
              </a:rPr>
              <a:t>20-100× speed-up</a:t>
            </a:r>
          </a:p>
        </p:txBody>
      </p:sp>
    </p:spTree>
    <p:extLst>
      <p:ext uri="{BB962C8B-B14F-4D97-AF65-F5344CB8AC3E}">
        <p14:creationId xmlns:p14="http://schemas.microsoft.com/office/powerpoint/2010/main" val="1889610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80DDB5-70B6-421C-AF9C-7C5C90F6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Experimental results</a:t>
            </a:r>
            <a:br>
              <a:rPr lang="en-AU" dirty="0"/>
            </a:br>
            <a:r>
              <a:rPr lang="en-AU" sz="2800" dirty="0"/>
              <a:t>Linkage quality</a:t>
            </a:r>
            <a:endParaRPr lang="en-AU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B0966B91-AF55-49F6-ADC4-828516A72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251" y="1206926"/>
            <a:ext cx="5288549" cy="4995863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AF6F5AD-02EE-42F6-BF57-3A6723374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06" y="4749852"/>
            <a:ext cx="3354767" cy="834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A1098E5-5AAB-4019-89DA-06552034F60B}"/>
              </a:ext>
            </a:extLst>
          </p:cNvPr>
          <p:cNvSpPr txBox="1"/>
          <p:nvPr/>
        </p:nvSpPr>
        <p:spPr>
          <a:xfrm>
            <a:off x="838200" y="1888808"/>
            <a:ext cx="4564380" cy="1913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2200" dirty="0"/>
              <a:t>Competitive ER accuracy on data sets tested</a:t>
            </a: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sz="2200" dirty="0"/>
              <a:t>Observed sensitivity to hyperparameters (results not shown)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E406711-80B8-4929-81C8-9D2A82B5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23</a:t>
            </a:fld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83E8EBE-55DE-41E1-A89A-FDA839EBFFA9}"/>
              </a:ext>
            </a:extLst>
          </p:cNvPr>
          <p:cNvSpPr txBox="1"/>
          <p:nvPr/>
        </p:nvSpPr>
        <p:spPr>
          <a:xfrm>
            <a:off x="1853856" y="5644055"/>
            <a:ext cx="25330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Census/</a:t>
            </a:r>
            <a:r>
              <a:rPr lang="en-AU" sz="1600" dirty="0" err="1"/>
              <a:t>Numident</a:t>
            </a:r>
            <a:r>
              <a:rPr lang="en-AU" sz="1600" dirty="0"/>
              <a:t> results</a:t>
            </a:r>
          </a:p>
        </p:txBody>
      </p:sp>
    </p:spTree>
    <p:extLst>
      <p:ext uri="{BB962C8B-B14F-4D97-AF65-F5344CB8AC3E}">
        <p14:creationId xmlns:p14="http://schemas.microsoft.com/office/powerpoint/2010/main" val="689535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4B46A4-960B-4F09-A0B5-6A0275F8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C2137C-4745-4B01-B86A-DB7F46D34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200" dirty="0"/>
              <a:t>Achieved a significant speed-up, e.g. by a factor of 300×</a:t>
            </a:r>
          </a:p>
          <a:p>
            <a:r>
              <a:rPr lang="en-AU" sz="2200" dirty="0"/>
              <a:t>All of our ideas contributed to the speed-up: blocking, partially-collapsed Gibbs sampling, fast algorithms for Gibbs updates, parallelisation</a:t>
            </a:r>
          </a:p>
          <a:p>
            <a:r>
              <a:rPr lang="en-AU" sz="2200" dirty="0">
                <a:latin typeface="Fira Code" panose="020B0809050000020004" pitchFamily="49" charset="0"/>
                <a:ea typeface="Fira Code" panose="020B0809050000020004" pitchFamily="49" charset="0"/>
              </a:rPr>
              <a:t>d-blink</a:t>
            </a:r>
            <a:r>
              <a:rPr lang="en-AU" sz="2200" dirty="0"/>
              <a:t> is promising for ER of moderately-sized data (~1 million records)</a:t>
            </a:r>
          </a:p>
          <a:p>
            <a:r>
              <a:rPr lang="en-AU" sz="2200" dirty="0"/>
              <a:t>Future work:</a:t>
            </a:r>
          </a:p>
          <a:p>
            <a:pPr lvl="1"/>
            <a:r>
              <a:rPr lang="en-AU" sz="1800" dirty="0"/>
              <a:t>Variational Bayes as an alternative to MCMC</a:t>
            </a:r>
          </a:p>
          <a:p>
            <a:pPr lvl="1"/>
            <a:r>
              <a:rPr lang="en-AU" sz="1800" dirty="0"/>
              <a:t>Modelling improvements</a:t>
            </a:r>
          </a:p>
          <a:p>
            <a:pPr lvl="1"/>
            <a:r>
              <a:rPr lang="en-AU" sz="1800" dirty="0"/>
              <a:t>Semi-supervised setting</a:t>
            </a:r>
          </a:p>
          <a:p>
            <a:pPr lvl="1"/>
            <a:endParaRPr lang="en-AU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7380FE7-8BDD-4E09-9B76-0A45B2B3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3622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4C0BFF6-A9AE-49DC-9728-E2B657E1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2. A refined model for unsupervised Bayesian 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FA5E432-D3B5-4A4D-A8A6-E9B020EB6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N. G. Marchant, B. I. P. Rubinstein and R. C. Steorts. “Exchangeable clustering priors for Bayesian entity resolution.” 2020. Working paper</a:t>
            </a:r>
          </a:p>
          <a:p>
            <a:endParaRPr lang="en-AU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58A5612-8071-4376-BD27-FF3250DAA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6987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A03C6FF-68B3-4E75-B923-E35018D7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Can we improve the </a:t>
            </a:r>
            <a:r>
              <a:rPr lang="en-AU" dirty="0">
                <a:latin typeface="Fira Code" panose="020B0809050000020004" pitchFamily="49" charset="0"/>
                <a:ea typeface="Fira Code" panose="020B0809050000020004" pitchFamily="49" charset="0"/>
              </a:rPr>
              <a:t>blink</a:t>
            </a:r>
            <a:r>
              <a:rPr lang="en-AU" dirty="0"/>
              <a:t> ER model?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D7A18910-B06B-46FF-AB68-967A6F760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071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AU" sz="2200" dirty="0"/>
              <a:t>Criticisms:</a:t>
            </a:r>
          </a:p>
          <a:p>
            <a:pPr>
              <a:lnSpc>
                <a:spcPct val="100000"/>
              </a:lnSpc>
            </a:pPr>
            <a:r>
              <a:rPr lang="en-AU" sz="2200" dirty="0"/>
              <a:t>Several parameters are set empirically</a:t>
            </a:r>
          </a:p>
          <a:p>
            <a:pPr>
              <a:lnSpc>
                <a:spcPct val="100000"/>
              </a:lnSpc>
            </a:pPr>
            <a:r>
              <a:rPr lang="en-AU" sz="2200" dirty="0"/>
              <a:t>Informative priors</a:t>
            </a:r>
          </a:p>
          <a:p>
            <a:pPr>
              <a:lnSpc>
                <a:spcPct val="100000"/>
              </a:lnSpc>
            </a:pPr>
            <a:r>
              <a:rPr lang="en-AU" sz="2200" dirty="0"/>
              <a:t>Sensitivity to hyperparameters</a:t>
            </a:r>
          </a:p>
          <a:p>
            <a:pPr>
              <a:lnSpc>
                <a:spcPct val="100000"/>
              </a:lnSpc>
            </a:pPr>
            <a:r>
              <a:rPr lang="en-AU" sz="2200" dirty="0"/>
              <a:t>Inferred level of distortion tends to be unreasonably high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F5DA75C4-712F-4C06-AAD8-4ED627536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84107" y="1690688"/>
            <a:ext cx="4969693" cy="42457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81E0E2B-12F7-4DB5-A24B-3DFE39BB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0314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ECFF16-2593-4911-AFC9-FB58AA65A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Flexible priors on the linkage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17C7249B-54EF-46DD-8063-76B5B7F4FA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4899660" cy="4479387"/>
              </a:xfrm>
            </p:spPr>
            <p:txBody>
              <a:bodyPr>
                <a:normAutofit/>
              </a:bodyPr>
              <a:lstStyle/>
              <a:p>
                <a:r>
                  <a:rPr lang="en-AU" sz="2200" dirty="0"/>
                  <a:t>Assuming (1) </a:t>
                </a:r>
                <a:r>
                  <a:rPr lang="en-AU" sz="2200" i="1" dirty="0"/>
                  <a:t>exchangeability</a:t>
                </a:r>
                <a:r>
                  <a:rPr lang="en-AU" sz="2200" dirty="0"/>
                  <a:t> and (2) </a:t>
                </a:r>
                <a:r>
                  <a:rPr lang="en-AU" sz="2200" i="1" dirty="0"/>
                  <a:t>Kolmogorov consistency</a:t>
                </a:r>
                <a:r>
                  <a:rPr lang="en-AU" sz="2200" dirty="0"/>
                  <a:t>, the family of </a:t>
                </a:r>
                <a:r>
                  <a:rPr lang="en-AU" sz="2200" i="1" dirty="0" err="1"/>
                  <a:t>Ewens</a:t>
                </a:r>
                <a:r>
                  <a:rPr lang="en-AU" sz="2200" i="1" dirty="0"/>
                  <a:t>-Pitman random partitions</a:t>
                </a:r>
                <a:r>
                  <a:rPr lang="en-AU" sz="2200" dirty="0"/>
                  <a:t> is the most general class of priors</a:t>
                </a:r>
              </a:p>
              <a:p>
                <a:r>
                  <a:rPr lang="en-AU" sz="2200" dirty="0"/>
                  <a:t>Parametrised by </a:t>
                </a:r>
                <a14:m>
                  <m:oMath xmlns:m="http://schemas.openxmlformats.org/officeDocument/2006/math">
                    <m:r>
                      <a:rPr lang="en-AU" sz="22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AU" sz="2200" dirty="0"/>
                  <a:t>, </a:t>
                </a:r>
                <a14:m>
                  <m:oMath xmlns:m="http://schemas.openxmlformats.org/officeDocument/2006/math">
                    <m:r>
                      <a:rPr lang="en-AU" sz="2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AU" sz="2200" i="1" dirty="0"/>
                  <a:t>. </a:t>
                </a:r>
                <a:r>
                  <a:rPr lang="en-AU" sz="2200" dirty="0"/>
                  <a:t>Differing asymptotic regimes:</a:t>
                </a:r>
              </a:p>
              <a:p>
                <a:pPr lvl="1"/>
                <a:r>
                  <a:rPr lang="en-AU" sz="1800" dirty="0"/>
                  <a:t>Coupon (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AU" sz="1800" dirty="0"/>
                  <a:t>): </a:t>
                </a:r>
                <a:br>
                  <a:rPr lang="en-AU" sz="1800" dirty="0"/>
                </a:br>
                <a:r>
                  <a:rPr lang="en-AU" sz="1800" dirty="0"/>
                  <a:t>num. entities is finite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type m:val="skw"/>
                        <m:ctrlPr>
                          <a:rPr lang="en-AU" sz="18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AU" sz="1800" dirty="0"/>
                  <a:t> </a:t>
                </a:r>
                <a:r>
                  <a:rPr lang="en-AU" sz="1800" dirty="0" err="1"/>
                  <a:t>a.s.</a:t>
                </a:r>
                <a:endParaRPr lang="en-AU" sz="1800" dirty="0"/>
              </a:p>
              <a:p>
                <a:pPr lvl="1"/>
                <a:r>
                  <a:rPr lang="en-AU" sz="1800" dirty="0" err="1"/>
                  <a:t>Ewens</a:t>
                </a:r>
                <a:r>
                  <a:rPr lang="en-AU" sz="1800" dirty="0"/>
                  <a:t> (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AU" sz="1800" dirty="0"/>
                  <a:t>): </a:t>
                </a:r>
                <a:br>
                  <a:rPr lang="en-AU" sz="1800" dirty="0"/>
                </a:br>
                <a:r>
                  <a:rPr lang="en-AU" sz="1800" dirty="0"/>
                  <a:t>num. entities is </a:t>
                </a:r>
                <a14:m>
                  <m:oMath xmlns:m="http://schemas.openxmlformats.org/officeDocument/2006/math"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AU" sz="18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en-AU" sz="1800" dirty="0"/>
                  <a:t> </a:t>
                </a:r>
                <a:r>
                  <a:rPr lang="en-AU" sz="1800" dirty="0" err="1"/>
                  <a:t>a.s.</a:t>
                </a:r>
                <a:endParaRPr lang="en-AU" sz="1800" dirty="0"/>
              </a:p>
              <a:p>
                <a:pPr lvl="1"/>
                <a:r>
                  <a:rPr lang="en-AU" sz="1800" dirty="0"/>
                  <a:t>Pitman-</a:t>
                </a:r>
                <a:r>
                  <a:rPr lang="en-AU" sz="1800" dirty="0" err="1"/>
                  <a:t>Yor</a:t>
                </a:r>
                <a:r>
                  <a:rPr lang="en-AU" sz="1800" dirty="0"/>
                  <a:t> (</a:t>
                </a:r>
                <a14:m>
                  <m:oMath xmlns:m="http://schemas.openxmlformats.org/officeDocument/2006/math"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AU" sz="18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AU" sz="1800" dirty="0"/>
                  <a:t>): </a:t>
                </a:r>
                <a:br>
                  <a:rPr lang="en-AU" sz="1800" dirty="0"/>
                </a:br>
                <a:r>
                  <a:rPr lang="en-AU" sz="1800" dirty="0"/>
                  <a:t>num. entities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sSup>
                      <m:sSupPr>
                        <m:ctrlPr>
                          <a:rPr lang="en-AU" sz="18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AU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p>
                  </m:oMath>
                </a14:m>
                <a:r>
                  <a:rPr lang="en-AU" sz="1800" dirty="0"/>
                  <a:t> </a:t>
                </a:r>
                <a:r>
                  <a:rPr lang="en-AU" sz="1800" dirty="0" err="1"/>
                  <a:t>a.s.</a:t>
                </a:r>
                <a:endParaRPr lang="en-AU" sz="1800" dirty="0"/>
              </a:p>
              <a:p>
                <a:r>
                  <a:rPr lang="en-AU" sz="2200" dirty="0"/>
                  <a:t>Hyperpriors improve flexibility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C7249B-54EF-46DD-8063-76B5B7F4FA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4899660" cy="4479387"/>
              </a:xfrm>
              <a:blipFill>
                <a:blip r:embed="rId2"/>
                <a:stretch>
                  <a:fillRect l="-1494" t="-1633" r="-1245" b="-176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BBEF615D-C199-462B-80B0-5820CEF43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96000" y="1825625"/>
            <a:ext cx="5257800" cy="121651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22AC3370-7C99-4CA8-A6BE-10BC197FF6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77233" y="3543300"/>
            <a:ext cx="4293829" cy="27617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8F3AF79-A3D5-4CE2-8906-DC8B0298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7414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85F2772-77F3-4CC5-B1E2-F8D726D1F490}"/>
              </a:ext>
            </a:extLst>
          </p:cNvPr>
          <p:cNvSpPr/>
          <p:nvPr/>
        </p:nvSpPr>
        <p:spPr>
          <a:xfrm>
            <a:off x="7175214" y="1866900"/>
            <a:ext cx="4178586" cy="4312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D16DE33-E522-4C7A-874A-36DDCF1A102E}"/>
              </a:ext>
            </a:extLst>
          </p:cNvPr>
          <p:cNvSpPr/>
          <p:nvPr/>
        </p:nvSpPr>
        <p:spPr>
          <a:xfrm>
            <a:off x="838200" y="1866900"/>
            <a:ext cx="6080760" cy="4312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C8BA5F-6909-41C1-863B-40CB73B7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improvements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5304865-04E5-4AB6-835A-551108DD66EE}"/>
              </a:ext>
            </a:extLst>
          </p:cNvPr>
          <p:cNvSpPr txBox="1"/>
          <p:nvPr/>
        </p:nvSpPr>
        <p:spPr>
          <a:xfrm>
            <a:off x="7200438" y="1906050"/>
            <a:ext cx="410659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200" dirty="0">
                <a:latin typeface="+mj-lt"/>
              </a:rPr>
              <a:t>Deepen the model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200" dirty="0"/>
              <a:t>Place Dirichlet process priors on: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/>
              <a:t>the entity attribute distribution (generates an entity attribute)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/>
              <a:t>the distortion distribution (generates a distorted record value conditional on the entity attribute value)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200" dirty="0"/>
              <a:t>These were set empirically in </a:t>
            </a:r>
            <a:r>
              <a:rPr lang="en-AU" sz="2200" dirty="0">
                <a:latin typeface="Fira Code" panose="020B0809050000020004" pitchFamily="49" charset="0"/>
                <a:ea typeface="Fira Code" panose="020B0809050000020004" pitchFamily="49" charset="0"/>
              </a:rPr>
              <a:t>blink</a:t>
            </a:r>
            <a:endParaRPr lang="en-AU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C6D8DF-40B4-4F6E-8CAA-D2EB6B6FBCA1}"/>
              </a:ext>
            </a:extLst>
          </p:cNvPr>
          <p:cNvSpPr txBox="1"/>
          <p:nvPr/>
        </p:nvSpPr>
        <p:spPr>
          <a:xfrm>
            <a:off x="863424" y="1898430"/>
            <a:ext cx="6022953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AU" sz="2200" dirty="0">
                <a:latin typeface="+mj-lt"/>
              </a:rPr>
              <a:t>Corrected distortion model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200" dirty="0"/>
              <a:t>Make the probability of distortion depend on the entity attribute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200" dirty="0"/>
              <a:t>If a record attribute is “distorted” it </a:t>
            </a:r>
            <a:r>
              <a:rPr lang="en-AU" sz="2200" i="1" dirty="0"/>
              <a:t>must differ</a:t>
            </a:r>
            <a:r>
              <a:rPr lang="en-AU" sz="2200" dirty="0"/>
              <a:t> from the entity attribute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B22B102D-DC16-4A36-91C0-C3BACA7EE1F5}"/>
              </a:ext>
            </a:extLst>
          </p:cNvPr>
          <p:cNvGrpSpPr/>
          <p:nvPr/>
        </p:nvGrpSpPr>
        <p:grpSpPr>
          <a:xfrm>
            <a:off x="2087323" y="3964456"/>
            <a:ext cx="4008677" cy="1527471"/>
            <a:chOff x="2094795" y="4505590"/>
            <a:chExt cx="3629905" cy="138314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62EEFFA4-43A6-4F3F-8788-5E4FB04456F4}"/>
                </a:ext>
              </a:extLst>
            </p:cNvPr>
            <p:cNvSpPr/>
            <p:nvPr/>
          </p:nvSpPr>
          <p:spPr>
            <a:xfrm>
              <a:off x="3609169" y="4505590"/>
              <a:ext cx="550350" cy="643993"/>
            </a:xfrm>
            <a:custGeom>
              <a:avLst/>
              <a:gdLst>
                <a:gd name="connsiteX0" fmla="*/ 433804 w 619747"/>
                <a:gd name="connsiteY0" fmla="*/ 414285 h 725197"/>
                <a:gd name="connsiteX1" fmla="*/ 420408 w 619747"/>
                <a:gd name="connsiteY1" fmla="*/ 414285 h 725197"/>
                <a:gd name="connsiteX2" fmla="*/ 309849 w 619747"/>
                <a:gd name="connsiteY2" fmla="*/ 440174 h 725197"/>
                <a:gd name="connsiteX3" fmla="*/ 199295 w 619747"/>
                <a:gd name="connsiteY3" fmla="*/ 414285 h 725197"/>
                <a:gd name="connsiteX4" fmla="*/ 185898 w 619747"/>
                <a:gd name="connsiteY4" fmla="*/ 414285 h 725197"/>
                <a:gd name="connsiteX5" fmla="*/ -28 w 619747"/>
                <a:gd name="connsiteY5" fmla="*/ 600747 h 725197"/>
                <a:gd name="connsiteX6" fmla="*/ -28 w 619747"/>
                <a:gd name="connsiteY6" fmla="*/ 647363 h 725197"/>
                <a:gd name="connsiteX7" fmla="*/ 77442 w 619747"/>
                <a:gd name="connsiteY7" fmla="*/ 725068 h 725197"/>
                <a:gd name="connsiteX8" fmla="*/ 542279 w 619747"/>
                <a:gd name="connsiteY8" fmla="*/ 725068 h 725197"/>
                <a:gd name="connsiteX9" fmla="*/ 619719 w 619747"/>
                <a:gd name="connsiteY9" fmla="*/ 647363 h 725197"/>
                <a:gd name="connsiteX10" fmla="*/ 619719 w 619747"/>
                <a:gd name="connsiteY10" fmla="*/ 600747 h 725197"/>
                <a:gd name="connsiteX11" fmla="*/ 433804 w 619747"/>
                <a:gd name="connsiteY11" fmla="*/ 414285 h 725197"/>
                <a:gd name="connsiteX12" fmla="*/ 309849 w 619747"/>
                <a:gd name="connsiteY12" fmla="*/ 362469 h 725197"/>
                <a:gd name="connsiteX13" fmla="*/ 490616 w 619747"/>
                <a:gd name="connsiteY13" fmla="*/ 181170 h 725197"/>
                <a:gd name="connsiteX14" fmla="*/ 309849 w 619747"/>
                <a:gd name="connsiteY14" fmla="*/ -129 h 725197"/>
                <a:gd name="connsiteX15" fmla="*/ 129086 w 619747"/>
                <a:gd name="connsiteY15" fmla="*/ 181170 h 725197"/>
                <a:gd name="connsiteX16" fmla="*/ 309849 w 619747"/>
                <a:gd name="connsiteY16" fmla="*/ 362469 h 72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19747" h="725197">
                  <a:moveTo>
                    <a:pt x="433804" y="414285"/>
                  </a:moveTo>
                  <a:lnTo>
                    <a:pt x="420408" y="414285"/>
                  </a:lnTo>
                  <a:cubicBezTo>
                    <a:pt x="386836" y="430452"/>
                    <a:pt x="349553" y="440174"/>
                    <a:pt x="309849" y="440174"/>
                  </a:cubicBezTo>
                  <a:cubicBezTo>
                    <a:pt x="270149" y="440174"/>
                    <a:pt x="233026" y="430452"/>
                    <a:pt x="199295" y="414285"/>
                  </a:cubicBezTo>
                  <a:lnTo>
                    <a:pt x="185898" y="414285"/>
                  </a:lnTo>
                  <a:cubicBezTo>
                    <a:pt x="83250" y="414285"/>
                    <a:pt x="-28" y="497794"/>
                    <a:pt x="-28" y="600747"/>
                  </a:cubicBezTo>
                  <a:lnTo>
                    <a:pt x="-28" y="647363"/>
                  </a:lnTo>
                  <a:cubicBezTo>
                    <a:pt x="-28" y="690276"/>
                    <a:pt x="34670" y="725068"/>
                    <a:pt x="77442" y="725068"/>
                  </a:cubicBezTo>
                  <a:lnTo>
                    <a:pt x="542279" y="725068"/>
                  </a:lnTo>
                  <a:cubicBezTo>
                    <a:pt x="585029" y="725068"/>
                    <a:pt x="619719" y="690276"/>
                    <a:pt x="619719" y="647363"/>
                  </a:cubicBezTo>
                  <a:lnTo>
                    <a:pt x="619719" y="600747"/>
                  </a:lnTo>
                  <a:cubicBezTo>
                    <a:pt x="619719" y="497794"/>
                    <a:pt x="536455" y="414285"/>
                    <a:pt x="433804" y="414285"/>
                  </a:cubicBezTo>
                  <a:close/>
                  <a:moveTo>
                    <a:pt x="309849" y="362469"/>
                  </a:moveTo>
                  <a:cubicBezTo>
                    <a:pt x="409756" y="362469"/>
                    <a:pt x="490616" y="281381"/>
                    <a:pt x="490616" y="181170"/>
                  </a:cubicBezTo>
                  <a:cubicBezTo>
                    <a:pt x="490616" y="80994"/>
                    <a:pt x="409756" y="-129"/>
                    <a:pt x="309849" y="-129"/>
                  </a:cubicBezTo>
                  <a:cubicBezTo>
                    <a:pt x="209947" y="-129"/>
                    <a:pt x="129086" y="80994"/>
                    <a:pt x="129086" y="181170"/>
                  </a:cubicBezTo>
                  <a:cubicBezTo>
                    <a:pt x="129086" y="281381"/>
                    <a:pt x="209947" y="362469"/>
                    <a:pt x="309849" y="362469"/>
                  </a:cubicBezTo>
                  <a:close/>
                </a:path>
              </a:pathLst>
            </a:custGeom>
            <a:solidFill>
              <a:srgbClr val="4D4D4D"/>
            </a:solidFill>
            <a:ln w="16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81940954-8CCA-4789-BC0C-5EFE78A7CE05}"/>
                </a:ext>
              </a:extLst>
            </p:cNvPr>
            <p:cNvGrpSpPr/>
            <p:nvPr/>
          </p:nvGrpSpPr>
          <p:grpSpPr>
            <a:xfrm>
              <a:off x="2094795" y="5244047"/>
              <a:ext cx="3629905" cy="644686"/>
              <a:chOff x="2680940" y="5222497"/>
              <a:chExt cx="2978702" cy="68418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xmlns="" id="{23CBBDDD-F91B-479F-B0EF-7B4C847DB49B}"/>
                  </a:ext>
                </a:extLst>
              </p:cNvPr>
              <p:cNvGrpSpPr/>
              <p:nvPr/>
            </p:nvGrpSpPr>
            <p:grpSpPr>
              <a:xfrm>
                <a:off x="3169118" y="5381523"/>
                <a:ext cx="1911611" cy="269932"/>
                <a:chOff x="8089593" y="5934004"/>
                <a:chExt cx="1572505" cy="333843"/>
              </a:xfrm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xmlns="" id="{BABC9B5E-D63E-491D-987B-AC4DB54D722D}"/>
                    </a:ext>
                  </a:extLst>
                </p:cNvPr>
                <p:cNvSpPr/>
                <p:nvPr/>
              </p:nvSpPr>
              <p:spPr>
                <a:xfrm>
                  <a:off x="8089593" y="5939919"/>
                  <a:ext cx="17818" cy="327928"/>
                </a:xfrm>
                <a:custGeom>
                  <a:avLst/>
                  <a:gdLst>
                    <a:gd name="connsiteX0" fmla="*/ -41 w 17818"/>
                    <a:gd name="connsiteY0" fmla="*/ -71 h 327928"/>
                    <a:gd name="connsiteX1" fmla="*/ -41 w 17818"/>
                    <a:gd name="connsiteY1" fmla="*/ 327857 h 327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818" h="327928">
                      <a:moveTo>
                        <a:pt x="-41" y="-71"/>
                      </a:moveTo>
                      <a:lnTo>
                        <a:pt x="-41" y="327857"/>
                      </a:lnTo>
                    </a:path>
                  </a:pathLst>
                </a:custGeom>
                <a:noFill/>
                <a:ln w="18797" cap="flat">
                  <a:solidFill>
                    <a:schemeClr val="tx1"/>
                  </a:solidFill>
                  <a:prstDash val="solid"/>
                  <a:miter/>
                  <a:tailEnd type="triangle" w="lg" len="med"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xmlns="" id="{61187304-4BBD-412D-8C73-099FCE614785}"/>
                    </a:ext>
                  </a:extLst>
                </p:cNvPr>
                <p:cNvSpPr/>
                <p:nvPr/>
              </p:nvSpPr>
              <p:spPr>
                <a:xfrm>
                  <a:off x="8866943" y="5942885"/>
                  <a:ext cx="17818" cy="324961"/>
                </a:xfrm>
                <a:custGeom>
                  <a:avLst/>
                  <a:gdLst>
                    <a:gd name="connsiteX0" fmla="*/ -41 w 17818"/>
                    <a:gd name="connsiteY0" fmla="*/ -71 h 324961"/>
                    <a:gd name="connsiteX1" fmla="*/ -41 w 17818"/>
                    <a:gd name="connsiteY1" fmla="*/ 324891 h 324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818" h="324961">
                      <a:moveTo>
                        <a:pt x="-41" y="-71"/>
                      </a:moveTo>
                      <a:lnTo>
                        <a:pt x="-41" y="324891"/>
                      </a:lnTo>
                    </a:path>
                  </a:pathLst>
                </a:custGeom>
                <a:noFill/>
                <a:ln w="18797" cap="flat">
                  <a:solidFill>
                    <a:schemeClr val="tx1"/>
                  </a:solidFill>
                  <a:prstDash val="solid"/>
                  <a:miter/>
                  <a:tailEnd type="triangle" w="lg" len="med"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xmlns="" id="{79EFA43C-B77F-4DCC-82C7-48EBB7D383FE}"/>
                    </a:ext>
                  </a:extLst>
                </p:cNvPr>
                <p:cNvSpPr/>
                <p:nvPr/>
              </p:nvSpPr>
              <p:spPr>
                <a:xfrm>
                  <a:off x="9644280" y="5934004"/>
                  <a:ext cx="17818" cy="333843"/>
                </a:xfrm>
                <a:custGeom>
                  <a:avLst/>
                  <a:gdLst>
                    <a:gd name="connsiteX0" fmla="*/ -41 w 17818"/>
                    <a:gd name="connsiteY0" fmla="*/ -71 h 333843"/>
                    <a:gd name="connsiteX1" fmla="*/ -41 w 17818"/>
                    <a:gd name="connsiteY1" fmla="*/ 333772 h 3338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818" h="333843">
                      <a:moveTo>
                        <a:pt x="-41" y="-71"/>
                      </a:moveTo>
                      <a:lnTo>
                        <a:pt x="-41" y="333772"/>
                      </a:lnTo>
                    </a:path>
                  </a:pathLst>
                </a:custGeom>
                <a:noFill/>
                <a:ln w="18797" cap="flat">
                  <a:solidFill>
                    <a:schemeClr val="tx1"/>
                  </a:solidFill>
                  <a:prstDash val="solid"/>
                  <a:miter/>
                  <a:tailEnd type="triangle" w="lg" len="med"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</p:grpSp>
          <p:grpSp>
            <p:nvGrpSpPr>
              <p:cNvPr id="26" name="Graphic 12">
                <a:extLst>
                  <a:ext uri="{FF2B5EF4-FFF2-40B4-BE49-F238E27FC236}">
                    <a16:creationId xmlns:a16="http://schemas.microsoft.com/office/drawing/2014/main" xmlns="" id="{0FC8FDC7-8490-41C8-8297-CC2B73F552FA}"/>
                  </a:ext>
                </a:extLst>
              </p:cNvPr>
              <p:cNvGrpSpPr/>
              <p:nvPr/>
            </p:nvGrpSpPr>
            <p:grpSpPr>
              <a:xfrm>
                <a:off x="2696625" y="5661787"/>
                <a:ext cx="2834925" cy="244158"/>
                <a:chOff x="7718397" y="5242076"/>
                <a:chExt cx="2332029" cy="200846"/>
              </a:xfrm>
              <a:solidFill>
                <a:srgbClr val="DEEFE5"/>
              </a:solidFill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xmlns="" id="{5D4CEA1B-EB6F-4519-8A4C-2353AE428163}"/>
                    </a:ext>
                  </a:extLst>
                </p:cNvPr>
                <p:cNvSpPr/>
                <p:nvPr/>
              </p:nvSpPr>
              <p:spPr>
                <a:xfrm>
                  <a:off x="7718397" y="5242076"/>
                  <a:ext cx="777343" cy="200846"/>
                </a:xfrm>
                <a:custGeom>
                  <a:avLst/>
                  <a:gdLst>
                    <a:gd name="connsiteX0" fmla="*/ -58 w 777343"/>
                    <a:gd name="connsiteY0" fmla="*/ -84 h 200846"/>
                    <a:gd name="connsiteX1" fmla="*/ 777285 w 777343"/>
                    <a:gd name="connsiteY1" fmla="*/ -84 h 200846"/>
                    <a:gd name="connsiteX2" fmla="*/ 777285 w 777343"/>
                    <a:gd name="connsiteY2" fmla="*/ 200763 h 200846"/>
                    <a:gd name="connsiteX3" fmla="*/ -58 w 777343"/>
                    <a:gd name="connsiteY3" fmla="*/ 200763 h 200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7343" h="200846">
                      <a:moveTo>
                        <a:pt x="-58" y="-84"/>
                      </a:moveTo>
                      <a:lnTo>
                        <a:pt x="777285" y="-84"/>
                      </a:lnTo>
                      <a:lnTo>
                        <a:pt x="777285" y="200763"/>
                      </a:lnTo>
                      <a:lnTo>
                        <a:pt x="-58" y="200763"/>
                      </a:lnTo>
                      <a:close/>
                    </a:path>
                  </a:pathLst>
                </a:custGeom>
                <a:solidFill>
                  <a:srgbClr val="DEEFE5"/>
                </a:solidFill>
                <a:ln w="1253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xmlns="" id="{E4610B3D-BCEC-42CA-9081-E1BE8139BF5D}"/>
                    </a:ext>
                  </a:extLst>
                </p:cNvPr>
                <p:cNvSpPr/>
                <p:nvPr/>
              </p:nvSpPr>
              <p:spPr>
                <a:xfrm>
                  <a:off x="8495740" y="5242076"/>
                  <a:ext cx="777343" cy="200846"/>
                </a:xfrm>
                <a:custGeom>
                  <a:avLst/>
                  <a:gdLst>
                    <a:gd name="connsiteX0" fmla="*/ -30 w 777343"/>
                    <a:gd name="connsiteY0" fmla="*/ -84 h 200846"/>
                    <a:gd name="connsiteX1" fmla="*/ 777313 w 777343"/>
                    <a:gd name="connsiteY1" fmla="*/ -84 h 200846"/>
                    <a:gd name="connsiteX2" fmla="*/ 777313 w 777343"/>
                    <a:gd name="connsiteY2" fmla="*/ 200763 h 200846"/>
                    <a:gd name="connsiteX3" fmla="*/ -30 w 777343"/>
                    <a:gd name="connsiteY3" fmla="*/ 200763 h 200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7343" h="200846">
                      <a:moveTo>
                        <a:pt x="-30" y="-84"/>
                      </a:moveTo>
                      <a:lnTo>
                        <a:pt x="777313" y="-84"/>
                      </a:lnTo>
                      <a:lnTo>
                        <a:pt x="777313" y="200763"/>
                      </a:lnTo>
                      <a:lnTo>
                        <a:pt x="-30" y="200763"/>
                      </a:lnTo>
                      <a:close/>
                    </a:path>
                  </a:pathLst>
                </a:custGeom>
                <a:solidFill>
                  <a:srgbClr val="DEEFE5"/>
                </a:solidFill>
                <a:ln w="1253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xmlns="" id="{55B761C5-6999-4BE2-8EB8-C9A73AC6F8F5}"/>
                    </a:ext>
                  </a:extLst>
                </p:cNvPr>
                <p:cNvSpPr/>
                <p:nvPr/>
              </p:nvSpPr>
              <p:spPr>
                <a:xfrm>
                  <a:off x="9273084" y="5242076"/>
                  <a:ext cx="777343" cy="200846"/>
                </a:xfrm>
                <a:custGeom>
                  <a:avLst/>
                  <a:gdLst>
                    <a:gd name="connsiteX0" fmla="*/ -3 w 777343"/>
                    <a:gd name="connsiteY0" fmla="*/ -84 h 200846"/>
                    <a:gd name="connsiteX1" fmla="*/ 777340 w 777343"/>
                    <a:gd name="connsiteY1" fmla="*/ -84 h 200846"/>
                    <a:gd name="connsiteX2" fmla="*/ 777340 w 777343"/>
                    <a:gd name="connsiteY2" fmla="*/ 200763 h 200846"/>
                    <a:gd name="connsiteX3" fmla="*/ -3 w 777343"/>
                    <a:gd name="connsiteY3" fmla="*/ 200763 h 200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7343" h="200846">
                      <a:moveTo>
                        <a:pt x="-3" y="-84"/>
                      </a:moveTo>
                      <a:lnTo>
                        <a:pt x="777340" y="-84"/>
                      </a:lnTo>
                      <a:lnTo>
                        <a:pt x="777340" y="200763"/>
                      </a:lnTo>
                      <a:lnTo>
                        <a:pt x="-3" y="200763"/>
                      </a:lnTo>
                      <a:close/>
                    </a:path>
                  </a:pathLst>
                </a:custGeom>
                <a:solidFill>
                  <a:srgbClr val="DEEFE5"/>
                </a:solidFill>
                <a:ln w="1253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</p:grpSp>
          <p:grpSp>
            <p:nvGrpSpPr>
              <p:cNvPr id="27" name="Graphic 12">
                <a:extLst>
                  <a:ext uri="{FF2B5EF4-FFF2-40B4-BE49-F238E27FC236}">
                    <a16:creationId xmlns:a16="http://schemas.microsoft.com/office/drawing/2014/main" xmlns="" id="{1D11AB6F-C0DD-4D4B-A611-31CC9618CD28}"/>
                  </a:ext>
                </a:extLst>
              </p:cNvPr>
              <p:cNvGrpSpPr/>
              <p:nvPr/>
            </p:nvGrpSpPr>
            <p:grpSpPr>
              <a:xfrm>
                <a:off x="2696643" y="5229006"/>
                <a:ext cx="2834925" cy="244158"/>
                <a:chOff x="7718412" y="4717905"/>
                <a:chExt cx="2332029" cy="200846"/>
              </a:xfrm>
              <a:solidFill>
                <a:srgbClr val="D8E3F1"/>
              </a:solidFill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xmlns="" id="{F8C0B26D-F997-4050-8443-1CB93526F191}"/>
                    </a:ext>
                  </a:extLst>
                </p:cNvPr>
                <p:cNvSpPr/>
                <p:nvPr/>
              </p:nvSpPr>
              <p:spPr>
                <a:xfrm>
                  <a:off x="7718412" y="4717905"/>
                  <a:ext cx="777343" cy="200846"/>
                </a:xfrm>
                <a:custGeom>
                  <a:avLst/>
                  <a:gdLst>
                    <a:gd name="connsiteX0" fmla="*/ -58 w 777343"/>
                    <a:gd name="connsiteY0" fmla="*/ -113 h 200846"/>
                    <a:gd name="connsiteX1" fmla="*/ 777285 w 777343"/>
                    <a:gd name="connsiteY1" fmla="*/ -113 h 200846"/>
                    <a:gd name="connsiteX2" fmla="*/ 777285 w 777343"/>
                    <a:gd name="connsiteY2" fmla="*/ 200734 h 200846"/>
                    <a:gd name="connsiteX3" fmla="*/ -58 w 777343"/>
                    <a:gd name="connsiteY3" fmla="*/ 200734 h 200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7343" h="200846">
                      <a:moveTo>
                        <a:pt x="-58" y="-113"/>
                      </a:moveTo>
                      <a:lnTo>
                        <a:pt x="777285" y="-113"/>
                      </a:lnTo>
                      <a:lnTo>
                        <a:pt x="777285" y="200734"/>
                      </a:lnTo>
                      <a:lnTo>
                        <a:pt x="-58" y="200734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253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xmlns="" id="{7AC2B6C9-5DAF-4F7F-A28B-AF3C1B0AE4FE}"/>
                    </a:ext>
                  </a:extLst>
                </p:cNvPr>
                <p:cNvSpPr/>
                <p:nvPr/>
              </p:nvSpPr>
              <p:spPr>
                <a:xfrm>
                  <a:off x="8495756" y="4717905"/>
                  <a:ext cx="777343" cy="200846"/>
                </a:xfrm>
                <a:custGeom>
                  <a:avLst/>
                  <a:gdLst>
                    <a:gd name="connsiteX0" fmla="*/ -30 w 777343"/>
                    <a:gd name="connsiteY0" fmla="*/ -113 h 200846"/>
                    <a:gd name="connsiteX1" fmla="*/ 777313 w 777343"/>
                    <a:gd name="connsiteY1" fmla="*/ -113 h 200846"/>
                    <a:gd name="connsiteX2" fmla="*/ 777313 w 777343"/>
                    <a:gd name="connsiteY2" fmla="*/ 200734 h 200846"/>
                    <a:gd name="connsiteX3" fmla="*/ -30 w 777343"/>
                    <a:gd name="connsiteY3" fmla="*/ 200734 h 200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7343" h="200846">
                      <a:moveTo>
                        <a:pt x="-30" y="-113"/>
                      </a:moveTo>
                      <a:lnTo>
                        <a:pt x="777313" y="-113"/>
                      </a:lnTo>
                      <a:lnTo>
                        <a:pt x="777313" y="200734"/>
                      </a:lnTo>
                      <a:lnTo>
                        <a:pt x="-30" y="200734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253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xmlns="" id="{31BB9219-E91F-4416-B6F7-7E2E366D5F65}"/>
                    </a:ext>
                  </a:extLst>
                </p:cNvPr>
                <p:cNvSpPr/>
                <p:nvPr/>
              </p:nvSpPr>
              <p:spPr>
                <a:xfrm>
                  <a:off x="9273099" y="4717905"/>
                  <a:ext cx="777343" cy="200846"/>
                </a:xfrm>
                <a:custGeom>
                  <a:avLst/>
                  <a:gdLst>
                    <a:gd name="connsiteX0" fmla="*/ -3 w 777343"/>
                    <a:gd name="connsiteY0" fmla="*/ -113 h 200846"/>
                    <a:gd name="connsiteX1" fmla="*/ 777340 w 777343"/>
                    <a:gd name="connsiteY1" fmla="*/ -113 h 200846"/>
                    <a:gd name="connsiteX2" fmla="*/ 777340 w 777343"/>
                    <a:gd name="connsiteY2" fmla="*/ 200734 h 200846"/>
                    <a:gd name="connsiteX3" fmla="*/ -3 w 777343"/>
                    <a:gd name="connsiteY3" fmla="*/ 200734 h 200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7343" h="200846">
                      <a:moveTo>
                        <a:pt x="-3" y="-113"/>
                      </a:moveTo>
                      <a:lnTo>
                        <a:pt x="777340" y="-113"/>
                      </a:lnTo>
                      <a:lnTo>
                        <a:pt x="777340" y="200734"/>
                      </a:lnTo>
                      <a:lnTo>
                        <a:pt x="-3" y="200734"/>
                      </a:lnTo>
                      <a:close/>
                    </a:path>
                  </a:pathLst>
                </a:custGeom>
                <a:solidFill>
                  <a:srgbClr val="D8E3F1"/>
                </a:solidFill>
                <a:ln w="12531" cap="flat">
                  <a:solidFill>
                    <a:srgbClr val="4D4D4D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A09DA954-A6AC-4B27-B0B6-709D3A943F06}"/>
                  </a:ext>
                </a:extLst>
              </p:cNvPr>
              <p:cNvSpPr txBox="1"/>
              <p:nvPr/>
            </p:nvSpPr>
            <p:spPr>
              <a:xfrm>
                <a:off x="2680940" y="5222500"/>
                <a:ext cx="1002101" cy="25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AU" sz="1100" spc="0" baseline="0" dirty="0">
                    <a:latin typeface="Fira Code" panose="020B0809050000020004" pitchFamily="49" charset="0"/>
                    <a:ea typeface="Fira Code" panose="020B0809050000020004" pitchFamily="49" charset="0"/>
                    <a:sym typeface="Fira Mono"/>
                    <a:rtl val="0"/>
                  </a:rPr>
                  <a:t>Kimberley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2AC612A3-29AE-467E-A26E-81A99EA92AAE}"/>
                  </a:ext>
                </a:extLst>
              </p:cNvPr>
              <p:cNvSpPr txBox="1"/>
              <p:nvPr/>
            </p:nvSpPr>
            <p:spPr>
              <a:xfrm>
                <a:off x="2680940" y="5655275"/>
                <a:ext cx="482245" cy="25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AU" sz="1100" spc="0" baseline="0" dirty="0">
                    <a:latin typeface="Fira Code" panose="020B0809050000020004" pitchFamily="49" charset="0"/>
                    <a:ea typeface="Fira Code" panose="020B0809050000020004" pitchFamily="49" charset="0"/>
                    <a:sym typeface="Fira Mono"/>
                    <a:rtl val="0"/>
                  </a:rPr>
                  <a:t>Kim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8EE9F819-C7A4-4B7E-B36C-08ED73C03365}"/>
                  </a:ext>
                </a:extLst>
              </p:cNvPr>
              <p:cNvSpPr txBox="1"/>
              <p:nvPr/>
            </p:nvSpPr>
            <p:spPr>
              <a:xfrm>
                <a:off x="3625922" y="5222497"/>
                <a:ext cx="1002101" cy="25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100" dirty="0">
                    <a:latin typeface="Fira Code" panose="020B0809050000020004" pitchFamily="49" charset="0"/>
                    <a:ea typeface="Fira Code" panose="020B0809050000020004" pitchFamily="49" charset="0"/>
                    <a:sym typeface="Fira Mono"/>
                    <a:rtl val="0"/>
                  </a:rPr>
                  <a:t>Bytheseashore</a:t>
                </a:r>
                <a:endParaRPr lang="en-AU" sz="1100" spc="0" baseline="0" dirty="0">
                  <a:latin typeface="Fira Code" panose="020B0809050000020004" pitchFamily="49" charset="0"/>
                  <a:ea typeface="Fira Code" panose="020B0809050000020004" pitchFamily="49" charset="0"/>
                  <a:sym typeface="Fira Mono"/>
                  <a:rtl val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F29BF7A7-245E-4CDF-BC66-07C540F1F300}"/>
                  </a:ext>
                </a:extLst>
              </p:cNvPr>
              <p:cNvSpPr txBox="1"/>
              <p:nvPr/>
            </p:nvSpPr>
            <p:spPr>
              <a:xfrm>
                <a:off x="3625922" y="5655275"/>
                <a:ext cx="993417" cy="25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100" dirty="0">
                    <a:latin typeface="Fira Code" panose="020B0809050000020004" pitchFamily="49" charset="0"/>
                    <a:ea typeface="Fira Code" panose="020B0809050000020004" pitchFamily="49" charset="0"/>
                    <a:sym typeface="Fira Mono"/>
                    <a:rtl val="0"/>
                  </a:rPr>
                  <a:t>Bytheseashore</a:t>
                </a:r>
                <a:endParaRPr lang="en-AU" sz="1100" spc="0" baseline="0" dirty="0">
                  <a:latin typeface="Fira Code" panose="020B0809050000020004" pitchFamily="49" charset="0"/>
                  <a:ea typeface="Fira Code" panose="020B0809050000020004" pitchFamily="49" charset="0"/>
                  <a:sym typeface="Fira Mono"/>
                  <a:rtl val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BA00803E-C764-4450-B176-03E1BE2869AD}"/>
                  </a:ext>
                </a:extLst>
              </p:cNvPr>
              <p:cNvSpPr txBox="1"/>
              <p:nvPr/>
            </p:nvSpPr>
            <p:spPr>
              <a:xfrm>
                <a:off x="4570898" y="5222500"/>
                <a:ext cx="1088743" cy="25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AU" sz="1100" spc="0" baseline="0" dirty="0">
                    <a:latin typeface="Fira Code" panose="020B0809050000020004" pitchFamily="49" charset="0"/>
                    <a:ea typeface="Fira Code" panose="020B0809050000020004" pitchFamily="49" charset="0"/>
                    <a:sym typeface="Fira Mono"/>
                    <a:rtl val="0"/>
                  </a:rPr>
                  <a:t>12/30/1974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A2FD60C4-D8FC-4D37-A9D7-3176FF120EFF}"/>
                  </a:ext>
                </a:extLst>
              </p:cNvPr>
              <p:cNvSpPr txBox="1"/>
              <p:nvPr/>
            </p:nvSpPr>
            <p:spPr>
              <a:xfrm>
                <a:off x="4570899" y="5655275"/>
                <a:ext cx="1088743" cy="251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AU" sz="1100" spc="0" baseline="0" dirty="0">
                    <a:latin typeface="Fira Code" panose="020B0809050000020004" pitchFamily="49" charset="0"/>
                    <a:ea typeface="Fira Code" panose="020B0809050000020004" pitchFamily="49" charset="0"/>
                    <a:sym typeface="Fira Mono"/>
                    <a:rtl val="0"/>
                  </a:rPr>
                  <a:t>12/30/1974</a:t>
                </a: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C814B04F-C5C3-4E32-88ED-759E823CD659}"/>
                  </a:ext>
                </a:extLst>
              </p:cNvPr>
              <p:cNvSpPr/>
              <p:nvPr/>
            </p:nvSpPr>
            <p:spPr>
              <a:xfrm>
                <a:off x="2751551" y="5858010"/>
                <a:ext cx="192021" cy="21724"/>
              </a:xfrm>
              <a:custGeom>
                <a:avLst/>
                <a:gdLst>
                  <a:gd name="connsiteX0" fmla="*/ -41 w 191973"/>
                  <a:gd name="connsiteY0" fmla="*/ -71 h 17870"/>
                  <a:gd name="connsiteX1" fmla="*/ 191932 w 191973"/>
                  <a:gd name="connsiteY1" fmla="*/ -71 h 17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1973" h="17870">
                    <a:moveTo>
                      <a:pt x="-41" y="-71"/>
                    </a:moveTo>
                    <a:lnTo>
                      <a:pt x="191932" y="-71"/>
                    </a:lnTo>
                  </a:path>
                </a:pathLst>
              </a:custGeom>
              <a:noFill/>
              <a:ln w="1879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2ED71FB2-B46F-4BAF-8685-6805111A1C51}"/>
              </a:ext>
            </a:extLst>
          </p:cNvPr>
          <p:cNvSpPr txBox="1"/>
          <p:nvPr/>
        </p:nvSpPr>
        <p:spPr>
          <a:xfrm>
            <a:off x="2108431" y="5573611"/>
            <a:ext cx="12717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100" dirty="0">
                <a:latin typeface="Fira Code" panose="020B0809050000020004" pitchFamily="49" charset="0"/>
                <a:ea typeface="Fira Code" panose="020B0809050000020004" pitchFamily="49" charset="0"/>
              </a:rPr>
              <a:t>Distorted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E527A77-038E-477F-AC78-41FC83EB5351}"/>
              </a:ext>
            </a:extLst>
          </p:cNvPr>
          <p:cNvSpPr txBox="1"/>
          <p:nvPr/>
        </p:nvSpPr>
        <p:spPr>
          <a:xfrm>
            <a:off x="3380158" y="5573611"/>
            <a:ext cx="127023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100" dirty="0">
                <a:latin typeface="Fira Code" panose="020B0809050000020004" pitchFamily="49" charset="0"/>
                <a:ea typeface="Fira Code" panose="020B0809050000020004" pitchFamily="49" charset="0"/>
              </a:rPr>
              <a:t>Distorted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3D0C95C5-661A-4B4D-AB75-327523CBBF91}"/>
              </a:ext>
            </a:extLst>
          </p:cNvPr>
          <p:cNvSpPr txBox="1"/>
          <p:nvPr/>
        </p:nvSpPr>
        <p:spPr>
          <a:xfrm>
            <a:off x="4650391" y="5573610"/>
            <a:ext cx="127023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1100" dirty="0">
                <a:latin typeface="Fira Code" panose="020B0809050000020004" pitchFamily="49" charset="0"/>
                <a:ea typeface="Fira Code" panose="020B0809050000020004" pitchFamily="49" charset="0"/>
              </a:rPr>
              <a:t>Not distorted</a:t>
            </a:r>
          </a:p>
        </p:txBody>
      </p:sp>
      <p:pic>
        <p:nvPicPr>
          <p:cNvPr id="52" name="Graphic 51" descr="No sign">
            <a:extLst>
              <a:ext uri="{FF2B5EF4-FFF2-40B4-BE49-F238E27FC236}">
                <a16:creationId xmlns:a16="http://schemas.microsoft.com/office/drawing/2014/main" xmlns="" id="{8DDC41AB-32ED-426C-9DBF-4D41B466F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303551" y="5638308"/>
            <a:ext cx="403593" cy="403593"/>
          </a:xfrm>
          <a:prstGeom prst="rect">
            <a:avLst/>
          </a:prstGeom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xmlns="" id="{AFC69490-FF7F-4497-96C9-49A0FBA23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32398" y="5645169"/>
            <a:ext cx="403593" cy="403593"/>
          </a:xfrm>
          <a:prstGeom prst="rect">
            <a:avLst/>
          </a:prstGeom>
        </p:spPr>
      </p:pic>
      <p:pic>
        <p:nvPicPr>
          <p:cNvPr id="55" name="Graphic 54" descr="Checkmark">
            <a:extLst>
              <a:ext uri="{FF2B5EF4-FFF2-40B4-BE49-F238E27FC236}">
                <a16:creationId xmlns:a16="http://schemas.microsoft.com/office/drawing/2014/main" xmlns="" id="{CE65DEBB-701E-411E-90F1-A388AB119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72863" y="5638308"/>
            <a:ext cx="403593" cy="4035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438B44A-9489-4988-8BA5-99A7731B9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9795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168671-3299-457A-87BA-B3AE4395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Experimental results</a:t>
            </a:r>
            <a:br>
              <a:rPr lang="en-AU" dirty="0"/>
            </a:br>
            <a:r>
              <a:rPr lang="en-AU" sz="2800" dirty="0"/>
              <a:t>Effect of the distortion model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86EC4232-7940-4D7E-B3EE-87F269C9D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1408" cy="4351338"/>
          </a:xfrm>
        </p:spPr>
        <p:txBody>
          <a:bodyPr anchor="t" anchorCtr="0">
            <a:normAutofit/>
          </a:bodyPr>
          <a:lstStyle/>
          <a:p>
            <a:r>
              <a:rPr lang="en-AU" sz="2200" dirty="0"/>
              <a:t>Inferred level of distortion is now consistent with expectations</a:t>
            </a:r>
          </a:p>
          <a:p>
            <a:r>
              <a:rPr lang="en-AU" sz="2200" dirty="0"/>
              <a:t>ER quality also improved: less susceptible to over-linkage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2608AF1-0EC5-4E83-9CA9-063C90C7AA18}"/>
              </a:ext>
            </a:extLst>
          </p:cNvPr>
          <p:cNvSpPr txBox="1"/>
          <p:nvPr/>
        </p:nvSpPr>
        <p:spPr>
          <a:xfrm>
            <a:off x="5600702" y="5753755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Our distortion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F52B945-F8E1-4FC7-AA54-6C10C8F543CA}"/>
              </a:ext>
            </a:extLst>
          </p:cNvPr>
          <p:cNvSpPr txBox="1"/>
          <p:nvPr/>
        </p:nvSpPr>
        <p:spPr>
          <a:xfrm>
            <a:off x="8748827" y="5753755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Fira Code" panose="020B0809050000020004" pitchFamily="49" charset="0"/>
                <a:ea typeface="Fira Code" panose="020B0809050000020004" pitchFamily="49" charset="0"/>
              </a:rPr>
              <a:t>blink</a:t>
            </a:r>
            <a:r>
              <a:rPr lang="en-AU" dirty="0"/>
              <a:t> distortion model</a:t>
            </a:r>
            <a:endParaRPr lang="en-AU" dirty="0"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15DAD10-7361-40E8-B8FC-B77950F56C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4"/>
          <a:stretch/>
        </p:blipFill>
        <p:spPr>
          <a:xfrm>
            <a:off x="5026047" y="1919079"/>
            <a:ext cx="6327753" cy="37754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7487622-B679-476E-B363-B2B359AE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3075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roup 221">
            <a:extLst>
              <a:ext uri="{FF2B5EF4-FFF2-40B4-BE49-F238E27FC236}">
                <a16:creationId xmlns:a16="http://schemas.microsoft.com/office/drawing/2014/main" xmlns="" id="{C6F7D68F-809A-46E0-A47A-39E446DE6F45}"/>
              </a:ext>
            </a:extLst>
          </p:cNvPr>
          <p:cNvGrpSpPr/>
          <p:nvPr/>
        </p:nvGrpSpPr>
        <p:grpSpPr>
          <a:xfrm>
            <a:off x="6358238" y="371274"/>
            <a:ext cx="5001950" cy="2914967"/>
            <a:chOff x="6351848" y="441276"/>
            <a:chExt cx="5001950" cy="2914967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8682430D-500F-4D5B-93C1-DE99D8A726C2}"/>
                </a:ext>
              </a:extLst>
            </p:cNvPr>
            <p:cNvSpPr/>
            <p:nvPr/>
          </p:nvSpPr>
          <p:spPr>
            <a:xfrm>
              <a:off x="6351848" y="441276"/>
              <a:ext cx="5001950" cy="29149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20302E4-53CF-4AE1-AB24-47958896A948}"/>
                </a:ext>
              </a:extLst>
            </p:cNvPr>
            <p:cNvSpPr txBox="1"/>
            <p:nvPr/>
          </p:nvSpPr>
          <p:spPr>
            <a:xfrm>
              <a:off x="7152467" y="484331"/>
              <a:ext cx="3560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+mj-lt"/>
                </a:rPr>
                <a:t>Data sharing across government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F7C850BF-6654-44B9-B405-90633E50F902}"/>
                </a:ext>
              </a:extLst>
            </p:cNvPr>
            <p:cNvCxnSpPr>
              <a:cxnSpLocks/>
            </p:cNvCxnSpPr>
            <p:nvPr/>
          </p:nvCxnSpPr>
          <p:spPr>
            <a:xfrm>
              <a:off x="7807844" y="1544740"/>
              <a:ext cx="969902" cy="55342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577031B4-D93B-4D19-987F-FF76E49DA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7747" y="1482863"/>
              <a:ext cx="601971" cy="60505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86B9A019-F42D-4652-9983-4A3BFAAD28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59790" y="2099282"/>
              <a:ext cx="982668" cy="53258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96E413A2-0468-4B5C-A47C-4DD4F8841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9873" y="2098162"/>
              <a:ext cx="657873" cy="54780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2A494803-745F-4F15-8EA0-C92ED0408742}"/>
                </a:ext>
              </a:extLst>
            </p:cNvPr>
            <p:cNvGrpSpPr/>
            <p:nvPr/>
          </p:nvGrpSpPr>
          <p:grpSpPr>
            <a:xfrm>
              <a:off x="8954756" y="1072945"/>
              <a:ext cx="810803" cy="810803"/>
              <a:chOff x="6795848" y="1528756"/>
              <a:chExt cx="810803" cy="81080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xmlns="" id="{B54CA9DA-E0D8-4FEA-9BDF-4EE764A1DBF1}"/>
                  </a:ext>
                </a:extLst>
              </p:cNvPr>
              <p:cNvSpPr/>
              <p:nvPr/>
            </p:nvSpPr>
            <p:spPr>
              <a:xfrm>
                <a:off x="6795848" y="1528756"/>
                <a:ext cx="810803" cy="8108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5" name="Graphic 14" descr="Medicine">
                <a:extLst>
                  <a:ext uri="{FF2B5EF4-FFF2-40B4-BE49-F238E27FC236}">
                    <a16:creationId xmlns:a16="http://schemas.microsoft.com/office/drawing/2014/main" xmlns="" id="{4B0636E1-0F39-43A0-80B7-BCD9D1983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6872888" y="1605796"/>
                <a:ext cx="656722" cy="656722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5FDF3846-171A-4559-985E-57FD7D325F6E}"/>
                </a:ext>
              </a:extLst>
            </p:cNvPr>
            <p:cNvGrpSpPr/>
            <p:nvPr/>
          </p:nvGrpSpPr>
          <p:grpSpPr>
            <a:xfrm>
              <a:off x="9328272" y="2220709"/>
              <a:ext cx="810803" cy="810803"/>
              <a:chOff x="8322785" y="3767523"/>
              <a:chExt cx="810803" cy="810803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xmlns="" id="{3104FF45-322C-4B17-B6D5-2C0210ECA671}"/>
                  </a:ext>
                </a:extLst>
              </p:cNvPr>
              <p:cNvSpPr/>
              <p:nvPr/>
            </p:nvSpPr>
            <p:spPr>
              <a:xfrm>
                <a:off x="8322785" y="3767523"/>
                <a:ext cx="810803" cy="8108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1" name="Graphic 20" descr="Family with girl">
                <a:extLst>
                  <a:ext uri="{FF2B5EF4-FFF2-40B4-BE49-F238E27FC236}">
                    <a16:creationId xmlns:a16="http://schemas.microsoft.com/office/drawing/2014/main" xmlns="" id="{2BF26D7C-A94D-488C-8B02-DF1A9F4D5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8405297" y="3831842"/>
                <a:ext cx="656722" cy="656722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8BC8C000-D1E3-40AC-8817-2C2E21816A06}"/>
                </a:ext>
              </a:extLst>
            </p:cNvPr>
            <p:cNvSpPr txBox="1"/>
            <p:nvPr/>
          </p:nvSpPr>
          <p:spPr>
            <a:xfrm>
              <a:off x="10104082" y="2231066"/>
              <a:ext cx="1078445" cy="83099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AU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Social Security Data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93F59C29-921E-447C-A1E8-38C55F20A4A8}"/>
                </a:ext>
              </a:extLst>
            </p:cNvPr>
            <p:cNvGrpSpPr/>
            <p:nvPr/>
          </p:nvGrpSpPr>
          <p:grpSpPr>
            <a:xfrm>
              <a:off x="7734838" y="2218131"/>
              <a:ext cx="810803" cy="810803"/>
              <a:chOff x="1874989" y="3800749"/>
              <a:chExt cx="810803" cy="81080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8E381185-F658-479F-911E-A894E9C860C4}"/>
                  </a:ext>
                </a:extLst>
              </p:cNvPr>
              <p:cNvSpPr/>
              <p:nvPr/>
            </p:nvSpPr>
            <p:spPr>
              <a:xfrm>
                <a:off x="1874989" y="3800749"/>
                <a:ext cx="810803" cy="8108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pic>
            <p:nvPicPr>
              <p:cNvPr id="7" name="Graphic 6" descr="Coins">
                <a:extLst>
                  <a:ext uri="{FF2B5EF4-FFF2-40B4-BE49-F238E27FC236}">
                    <a16:creationId xmlns:a16="http://schemas.microsoft.com/office/drawing/2014/main" xmlns="" id="{6AB91004-D0BF-40AE-B949-00A4930E0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1952029" y="3894172"/>
                <a:ext cx="656722" cy="656722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36C10FC0-59D5-47F8-8D44-BAF82277B156}"/>
                </a:ext>
              </a:extLst>
            </p:cNvPr>
            <p:cNvSpPr txBox="1"/>
            <p:nvPr/>
          </p:nvSpPr>
          <p:spPr>
            <a:xfrm>
              <a:off x="7068299" y="2334651"/>
              <a:ext cx="660043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AU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Tax Data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6CE16269-825E-4DAC-9072-4B2EF6CEC8B7}"/>
                </a:ext>
              </a:extLst>
            </p:cNvPr>
            <p:cNvSpPr txBox="1"/>
            <p:nvPr/>
          </p:nvSpPr>
          <p:spPr>
            <a:xfrm>
              <a:off x="9748213" y="1071001"/>
              <a:ext cx="899165" cy="83099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AU" sz="16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Health</a:t>
              </a:r>
            </a:p>
            <a:p>
              <a:pPr algn="ctr"/>
              <a:r>
                <a:rPr lang="en-AU" sz="16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System Data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259AB813-3791-4092-ACB8-ABCDB62E6497}"/>
                </a:ext>
              </a:extLst>
            </p:cNvPr>
            <p:cNvSpPr txBox="1"/>
            <p:nvPr/>
          </p:nvSpPr>
          <p:spPr>
            <a:xfrm>
              <a:off x="6480422" y="1238721"/>
              <a:ext cx="948149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AU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Census Data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6525E9AD-1F60-4E3E-9B9B-67928C2BA4C5}"/>
                </a:ext>
              </a:extLst>
            </p:cNvPr>
            <p:cNvSpPr/>
            <p:nvPr/>
          </p:nvSpPr>
          <p:spPr>
            <a:xfrm>
              <a:off x="8600736" y="1928744"/>
              <a:ext cx="332007" cy="3320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FAFB674D-6DEB-4536-8784-F5B74F238260}"/>
                </a:ext>
              </a:extLst>
            </p:cNvPr>
            <p:cNvGrpSpPr/>
            <p:nvPr/>
          </p:nvGrpSpPr>
          <p:grpSpPr>
            <a:xfrm>
              <a:off x="7410660" y="1125708"/>
              <a:ext cx="810803" cy="810803"/>
              <a:chOff x="1929089" y="3090834"/>
              <a:chExt cx="810803" cy="810803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xmlns="" id="{D8EB4B1D-8997-4E6B-BCBD-B162B272C800}"/>
                  </a:ext>
                </a:extLst>
              </p:cNvPr>
              <p:cNvSpPr/>
              <p:nvPr/>
            </p:nvSpPr>
            <p:spPr>
              <a:xfrm>
                <a:off x="1929089" y="3090834"/>
                <a:ext cx="810803" cy="8108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pic>
            <p:nvPicPr>
              <p:cNvPr id="11" name="Graphic 10" descr="Clipboard">
                <a:extLst>
                  <a:ext uri="{FF2B5EF4-FFF2-40B4-BE49-F238E27FC236}">
                    <a16:creationId xmlns:a16="http://schemas.microsoft.com/office/drawing/2014/main" xmlns="" id="{F10AB89C-A037-4708-9913-D4E36C650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06129" y="3146107"/>
                <a:ext cx="656722" cy="656722"/>
              </a:xfrm>
              <a:prstGeom prst="rect">
                <a:avLst/>
              </a:prstGeom>
            </p:spPr>
          </p:pic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xmlns="" id="{E1C6D644-9768-4016-8CE4-B64F5EEEF920}"/>
              </a:ext>
            </a:extLst>
          </p:cNvPr>
          <p:cNvGrpSpPr/>
          <p:nvPr/>
        </p:nvGrpSpPr>
        <p:grpSpPr>
          <a:xfrm>
            <a:off x="6358239" y="3438965"/>
            <a:ext cx="5001949" cy="2911710"/>
            <a:chOff x="6351851" y="3458140"/>
            <a:chExt cx="5001949" cy="291171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D8125B33-55D6-4E13-A560-2D992BFA3BF0}"/>
                </a:ext>
              </a:extLst>
            </p:cNvPr>
            <p:cNvSpPr/>
            <p:nvPr/>
          </p:nvSpPr>
          <p:spPr>
            <a:xfrm>
              <a:off x="6351851" y="3458140"/>
              <a:ext cx="5001949" cy="29117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D9180336-B118-4A88-83D3-037241C8D5F4}"/>
                </a:ext>
              </a:extLst>
            </p:cNvPr>
            <p:cNvSpPr txBox="1"/>
            <p:nvPr/>
          </p:nvSpPr>
          <p:spPr>
            <a:xfrm>
              <a:off x="6994910" y="3496013"/>
              <a:ext cx="3793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+mj-lt"/>
                </a:rPr>
                <a:t>Enterprise information integration</a:t>
              </a:r>
            </a:p>
          </p:txBody>
        </p:sp>
        <p:pic>
          <p:nvPicPr>
            <p:cNvPr id="89" name="Graphic 88" descr="Head with gears">
              <a:extLst>
                <a:ext uri="{FF2B5EF4-FFF2-40B4-BE49-F238E27FC236}">
                  <a16:creationId xmlns:a16="http://schemas.microsoft.com/office/drawing/2014/main" xmlns="" id="{A4BCC2B1-C3CD-4949-A6C0-7F7C8E871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9802179" y="4388118"/>
              <a:ext cx="1167761" cy="1167761"/>
            </a:xfrm>
            <a:prstGeom prst="rect">
              <a:avLst/>
            </a:prstGeom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xmlns="" id="{B04A2341-DB0D-4E13-B67E-FCBD15B00D1B}"/>
                </a:ext>
              </a:extLst>
            </p:cNvPr>
            <p:cNvCxnSpPr>
              <a:cxnSpLocks/>
            </p:cNvCxnSpPr>
            <p:nvPr/>
          </p:nvCxnSpPr>
          <p:spPr>
            <a:xfrm>
              <a:off x="8040584" y="4499303"/>
              <a:ext cx="408336" cy="20879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xmlns="" id="{C1DE0BCF-55F2-4861-B7E8-8002494853D9}"/>
                </a:ext>
              </a:extLst>
            </p:cNvPr>
            <p:cNvCxnSpPr>
              <a:cxnSpLocks/>
              <a:endCxn id="91" idx="1"/>
            </p:cNvCxnSpPr>
            <p:nvPr/>
          </p:nvCxnSpPr>
          <p:spPr>
            <a:xfrm>
              <a:off x="7526798" y="4835506"/>
              <a:ext cx="922122" cy="926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xmlns="" id="{96B94F2E-20FE-4132-AC70-4D26545A1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5055" y="5149100"/>
              <a:ext cx="676974" cy="3093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xmlns="" id="{31CE9047-13D8-4988-A360-F7A333521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8985" y="5356485"/>
              <a:ext cx="295754" cy="4950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xmlns="" id="{C8A937FF-AAAC-4CA0-9575-F6D606EB1250}"/>
                </a:ext>
              </a:extLst>
            </p:cNvPr>
            <p:cNvGrpSpPr/>
            <p:nvPr/>
          </p:nvGrpSpPr>
          <p:grpSpPr>
            <a:xfrm>
              <a:off x="6556906" y="4472860"/>
              <a:ext cx="1111122" cy="659724"/>
              <a:chOff x="6091191" y="4895392"/>
              <a:chExt cx="1111122" cy="659724"/>
            </a:xfrm>
          </p:grpSpPr>
          <p:pic>
            <p:nvPicPr>
              <p:cNvPr id="74" name="Graphic 73" descr="Database">
                <a:extLst>
                  <a:ext uri="{FF2B5EF4-FFF2-40B4-BE49-F238E27FC236}">
                    <a16:creationId xmlns:a16="http://schemas.microsoft.com/office/drawing/2014/main" xmlns="" id="{A6CE5EE6-FFD4-4202-ABE7-62A208519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42589" y="4895392"/>
                <a:ext cx="659724" cy="659724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xmlns="" id="{0010D991-E62B-42AE-8CE6-4BBB7CC411B9}"/>
                  </a:ext>
                </a:extLst>
              </p:cNvPr>
              <p:cNvSpPr txBox="1"/>
              <p:nvPr/>
            </p:nvSpPr>
            <p:spPr>
              <a:xfrm>
                <a:off x="6091191" y="5071365"/>
                <a:ext cx="554960" cy="307777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A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ERP</a:t>
                </a:r>
                <a:endParaRPr lang="en-A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xmlns="" id="{BE1224A1-6B28-454C-B961-8C4FA32574E7}"/>
                </a:ext>
              </a:extLst>
            </p:cNvPr>
            <p:cNvGrpSpPr/>
            <p:nvPr/>
          </p:nvGrpSpPr>
          <p:grpSpPr>
            <a:xfrm>
              <a:off x="7061627" y="3954524"/>
              <a:ext cx="1131608" cy="659724"/>
              <a:chOff x="6346187" y="4155322"/>
              <a:chExt cx="1131608" cy="659724"/>
            </a:xfrm>
          </p:grpSpPr>
          <p:pic>
            <p:nvPicPr>
              <p:cNvPr id="73" name="Graphic 72" descr="Database">
                <a:extLst>
                  <a:ext uri="{FF2B5EF4-FFF2-40B4-BE49-F238E27FC236}">
                    <a16:creationId xmlns:a16="http://schemas.microsoft.com/office/drawing/2014/main" xmlns="" id="{C1AD3E93-5157-4F38-A3A7-927337722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6818071" y="4155322"/>
                <a:ext cx="659724" cy="659724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2196ACBF-06CE-48AF-9331-DBAA7A2B593D}"/>
                  </a:ext>
                </a:extLst>
              </p:cNvPr>
              <p:cNvSpPr txBox="1"/>
              <p:nvPr/>
            </p:nvSpPr>
            <p:spPr>
              <a:xfrm>
                <a:off x="6346187" y="4328030"/>
                <a:ext cx="593431" cy="307777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A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CRM</a:t>
                </a:r>
                <a:endParaRPr lang="en-A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1DC27C82-C5B4-469F-8455-2065A6BB6E79}"/>
                </a:ext>
              </a:extLst>
            </p:cNvPr>
            <p:cNvGrpSpPr/>
            <p:nvPr/>
          </p:nvGrpSpPr>
          <p:grpSpPr>
            <a:xfrm>
              <a:off x="6792905" y="5100828"/>
              <a:ext cx="1139675" cy="659724"/>
              <a:chOff x="6338120" y="5592079"/>
              <a:chExt cx="1139675" cy="659724"/>
            </a:xfrm>
          </p:grpSpPr>
          <p:pic>
            <p:nvPicPr>
              <p:cNvPr id="75" name="Graphic 74" descr="Database">
                <a:extLst>
                  <a:ext uri="{FF2B5EF4-FFF2-40B4-BE49-F238E27FC236}">
                    <a16:creationId xmlns:a16="http://schemas.microsoft.com/office/drawing/2014/main" xmlns="" id="{4A1CA7B0-2466-47CB-99A8-E9A97B2D70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8"/>
                  </a:ext>
                </a:extLst>
              </a:blip>
              <a:stretch>
                <a:fillRect/>
              </a:stretch>
            </p:blipFill>
            <p:spPr>
              <a:xfrm>
                <a:off x="6818071" y="5592079"/>
                <a:ext cx="659724" cy="659724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xmlns="" id="{F89ED7FA-676C-4793-9065-5094DDEB3AD0}"/>
                  </a:ext>
                </a:extLst>
              </p:cNvPr>
              <p:cNvSpPr txBox="1"/>
              <p:nvPr/>
            </p:nvSpPr>
            <p:spPr>
              <a:xfrm>
                <a:off x="6338120" y="5786306"/>
                <a:ext cx="583814" cy="307777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A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SCM</a:t>
                </a:r>
                <a:endParaRPr lang="en-AU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674AE4BD-51A0-4230-8CC4-17D895B3A0E7}"/>
                </a:ext>
              </a:extLst>
            </p:cNvPr>
            <p:cNvGrpSpPr/>
            <p:nvPr/>
          </p:nvGrpSpPr>
          <p:grpSpPr>
            <a:xfrm>
              <a:off x="6850613" y="5690951"/>
              <a:ext cx="1511239" cy="659724"/>
              <a:chOff x="3727158" y="5402757"/>
              <a:chExt cx="1511239" cy="659724"/>
            </a:xfrm>
          </p:grpSpPr>
          <p:pic>
            <p:nvPicPr>
              <p:cNvPr id="85" name="Graphic 84" descr="Table">
                <a:extLst>
                  <a:ext uri="{FF2B5EF4-FFF2-40B4-BE49-F238E27FC236}">
                    <a16:creationId xmlns:a16="http://schemas.microsoft.com/office/drawing/2014/main" xmlns="" id="{50189EC5-B21A-4B67-B47F-712F3F1917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20"/>
                  </a:ext>
                </a:extLst>
              </a:blip>
              <a:stretch>
                <a:fillRect/>
              </a:stretch>
            </p:blipFill>
            <p:spPr>
              <a:xfrm>
                <a:off x="4578673" y="5402757"/>
                <a:ext cx="659724" cy="659724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xmlns="" id="{F6D0A9F5-751A-4FE3-9DAF-E4C40C5FC079}"/>
                  </a:ext>
                </a:extLst>
              </p:cNvPr>
              <p:cNvSpPr txBox="1"/>
              <p:nvPr/>
            </p:nvSpPr>
            <p:spPr>
              <a:xfrm>
                <a:off x="3727158" y="5578730"/>
                <a:ext cx="851515" cy="307777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algn="r"/>
                <a:r>
                  <a:rPr lang="en-AU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Flat files</a:t>
                </a:r>
                <a:endParaRPr lang="en-AU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xmlns="" id="{11CBE969-8ED6-4133-B258-DF05FBD42612}"/>
                </a:ext>
              </a:extLst>
            </p:cNvPr>
            <p:cNvCxnSpPr>
              <a:cxnSpLocks/>
              <a:endCxn id="89" idx="1"/>
            </p:cNvCxnSpPr>
            <p:nvPr/>
          </p:nvCxnSpPr>
          <p:spPr>
            <a:xfrm>
              <a:off x="9249446" y="4971999"/>
              <a:ext cx="5527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Graphic 90" descr="Warehouse">
              <a:extLst>
                <a:ext uri="{FF2B5EF4-FFF2-40B4-BE49-F238E27FC236}">
                  <a16:creationId xmlns:a16="http://schemas.microsoft.com/office/drawing/2014/main" xmlns="" id="{683FC7F4-8467-4FE3-A144-4C6DA13BA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tretch>
              <a:fillRect/>
            </a:stretch>
          </p:blipFill>
          <p:spPr>
            <a:xfrm>
              <a:off x="8448920" y="4470958"/>
              <a:ext cx="914400" cy="914400"/>
            </a:xfrm>
            <a:prstGeom prst="rect">
              <a:avLst/>
            </a:prstGeom>
          </p:spPr>
        </p:pic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xmlns="" id="{5FFFA311-19D2-48C0-AA8A-2297163F395A}"/>
              </a:ext>
            </a:extLst>
          </p:cNvPr>
          <p:cNvGrpSpPr/>
          <p:nvPr/>
        </p:nvGrpSpPr>
        <p:grpSpPr>
          <a:xfrm>
            <a:off x="841989" y="2218131"/>
            <a:ext cx="5001950" cy="4132544"/>
            <a:chOff x="841989" y="2218131"/>
            <a:chExt cx="5001950" cy="413254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A66641E2-82B9-4982-B6C2-9006DB7A23CD}"/>
                </a:ext>
              </a:extLst>
            </p:cNvPr>
            <p:cNvSpPr/>
            <p:nvPr/>
          </p:nvSpPr>
          <p:spPr>
            <a:xfrm>
              <a:off x="841989" y="2218131"/>
              <a:ext cx="5001950" cy="41325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xmlns="" id="{9EB31170-5A2D-457D-BD7E-8380F30E6AEF}"/>
                </a:ext>
              </a:extLst>
            </p:cNvPr>
            <p:cNvSpPr txBox="1"/>
            <p:nvPr/>
          </p:nvSpPr>
          <p:spPr>
            <a:xfrm>
              <a:off x="1162523" y="2260751"/>
              <a:ext cx="4376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+mj-lt"/>
                </a:rPr>
                <a:t>Multi-omics data for biological research</a:t>
              </a:r>
            </a:p>
          </p:txBody>
        </p:sp>
        <p:pic>
          <p:nvPicPr>
            <p:cNvPr id="174" name="Graphic 173">
              <a:extLst>
                <a:ext uri="{FF2B5EF4-FFF2-40B4-BE49-F238E27FC236}">
                  <a16:creationId xmlns:a16="http://schemas.microsoft.com/office/drawing/2014/main" xmlns="" id="{AF576FEF-FCDB-4E2D-AEE9-F0609A6C6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tretch>
              <a:fillRect/>
            </a:stretch>
          </p:blipFill>
          <p:spPr>
            <a:xfrm>
              <a:off x="978110" y="2811762"/>
              <a:ext cx="4771353" cy="3372659"/>
            </a:xfrm>
            <a:prstGeom prst="rect">
              <a:avLst/>
            </a:prstGeom>
          </p:spPr>
        </p:pic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xmlns="" id="{E442D551-7EF4-4FF8-8F70-C1D3611CB88D}"/>
                </a:ext>
              </a:extLst>
            </p:cNvPr>
            <p:cNvSpPr txBox="1"/>
            <p:nvPr/>
          </p:nvSpPr>
          <p:spPr>
            <a:xfrm>
              <a:off x="3509646" y="6102960"/>
              <a:ext cx="23342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AU" sz="800" dirty="0"/>
                <a:t>Kim et al. (2016). DOI: 10.1016/j.molp.2016.04.017</a:t>
              </a:r>
            </a:p>
          </p:txBody>
        </p:sp>
      </p:grpSp>
      <p:sp>
        <p:nvSpPr>
          <p:cNvPr id="224" name="Title 1">
            <a:extLst>
              <a:ext uri="{FF2B5EF4-FFF2-40B4-BE49-F238E27FC236}">
                <a16:creationId xmlns:a16="http://schemas.microsoft.com/office/drawing/2014/main" xmlns="" id="{76E98768-489B-4066-9887-5F2C9231E7AE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52693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Data integration: a ubiquitous problem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C5AE4CC-5A9D-4B90-AB76-E012FDEA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9617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157448-7C0F-49C8-BFAC-8FE8C573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Experimental results</a:t>
            </a:r>
            <a:br>
              <a:rPr lang="en-AU" dirty="0"/>
            </a:br>
            <a:r>
              <a:rPr lang="en-AU" sz="2800" dirty="0"/>
              <a:t>Comparison against baseline methods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66C44E-D2E1-41AE-93BD-26644B729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AU" sz="2200" dirty="0"/>
              <a:t>Compared our refined model against:</a:t>
            </a:r>
          </a:p>
          <a:p>
            <a:pPr lvl="1"/>
            <a:r>
              <a:rPr lang="en-AU" sz="1800" dirty="0">
                <a:latin typeface="Fira Code" panose="020B0809050000020004" pitchFamily="49" charset="0"/>
                <a:ea typeface="Fira Code" panose="020B0809050000020004" pitchFamily="49" charset="0"/>
              </a:rPr>
              <a:t>blink</a:t>
            </a:r>
            <a:r>
              <a:rPr lang="en-AU" sz="1800" dirty="0"/>
              <a:t> (Steorts, 2015)</a:t>
            </a:r>
          </a:p>
          <a:p>
            <a:pPr lvl="1"/>
            <a:r>
              <a:rPr lang="en-AU" sz="1800" dirty="0" err="1">
                <a:latin typeface="Fira Code" panose="020B0809050000020004" pitchFamily="49" charset="0"/>
                <a:ea typeface="Fira Code" panose="020B0809050000020004" pitchFamily="49" charset="0"/>
              </a:rPr>
              <a:t>sadinle</a:t>
            </a:r>
            <a:r>
              <a:rPr lang="en-AU" sz="1800" dirty="0"/>
              <a:t> (</a:t>
            </a:r>
            <a:r>
              <a:rPr lang="en-AU" sz="1800" dirty="0" err="1"/>
              <a:t>Sadinle</a:t>
            </a:r>
            <a:r>
              <a:rPr lang="en-AU" sz="1800" dirty="0"/>
              <a:t>, 2014) which is an extension of </a:t>
            </a:r>
            <a:r>
              <a:rPr lang="en-AU" sz="1800" dirty="0" err="1"/>
              <a:t>Fellegi</a:t>
            </a:r>
            <a:r>
              <a:rPr lang="en-AU" sz="1800" dirty="0"/>
              <a:t> &amp; </a:t>
            </a:r>
            <a:r>
              <a:rPr lang="en-AU" sz="1800" dirty="0" err="1"/>
              <a:t>Sunter</a:t>
            </a:r>
            <a:r>
              <a:rPr lang="en-AU" sz="1800" dirty="0"/>
              <a:t> (1969)</a:t>
            </a:r>
          </a:p>
          <a:p>
            <a:r>
              <a:rPr lang="en-AU" sz="2200" dirty="0"/>
              <a:t>Observe a significant improvement over </a:t>
            </a:r>
            <a:r>
              <a:rPr lang="en-AU" sz="2200" dirty="0">
                <a:latin typeface="Fira Code" panose="020B0809050000020004" pitchFamily="49" charset="0"/>
                <a:ea typeface="Fira Code" panose="020B0809050000020004" pitchFamily="49" charset="0"/>
              </a:rPr>
              <a:t>blink</a:t>
            </a:r>
            <a:endParaRPr lang="en-AU" sz="2200" dirty="0"/>
          </a:p>
          <a:p>
            <a:r>
              <a:rPr lang="en-AU" sz="2200" dirty="0"/>
              <a:t>More detailed experiments indicate that both changes (flexible prior on the linkage structure + corrected distortion model) play a role</a:t>
            </a:r>
          </a:p>
        </p:txBody>
      </p:sp>
      <p:pic>
        <p:nvPicPr>
          <p:cNvPr id="4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5E667120-B30E-4F18-A734-EF844CF54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169" y="2128897"/>
            <a:ext cx="4555631" cy="37447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006285A-380F-4CEC-83F9-389B7C01E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6849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C543A72-9565-4E01-BCC7-76AA4512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3. A theoretical framework for label-efficient evaluation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B955019-76DB-4220-A6B0-1779C85AB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N. G. Marchant and B. I. P. Rubinstein. “</a:t>
            </a:r>
            <a:r>
              <a:rPr lang="en-AU" sz="2000" i="1" dirty="0"/>
              <a:t>A general framework for label-efficient online evaluation with asymptotic guarantees.</a:t>
            </a:r>
            <a:r>
              <a:rPr lang="en-AU" sz="2000" dirty="0"/>
              <a:t>” 2020. Submitted to NeurIPS’20.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08CB697-497C-469E-9B0D-3AE7138BA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1135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85">
            <a:extLst>
              <a:ext uri="{FF2B5EF4-FFF2-40B4-BE49-F238E27FC236}">
                <a16:creationId xmlns:a16="http://schemas.microsoft.com/office/drawing/2014/main" xmlns="" id="{A27E3955-9364-4234-A7F2-148DE91AD7ED}"/>
              </a:ext>
            </a:extLst>
          </p:cNvPr>
          <p:cNvSpPr/>
          <p:nvPr/>
        </p:nvSpPr>
        <p:spPr>
          <a:xfrm>
            <a:off x="836301" y="4593570"/>
            <a:ext cx="6366661" cy="1598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2E10843-C1F9-4A28-82F3-DCF553A7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 for evaluation of 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DF395C6-B274-47DE-AC1F-FA77746F7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05808"/>
            <a:ext cx="6356085" cy="2779897"/>
          </a:xfrm>
        </p:spPr>
        <p:txBody>
          <a:bodyPr/>
          <a:lstStyle/>
          <a:p>
            <a:r>
              <a:rPr lang="en-AU" sz="2200" dirty="0"/>
              <a:t>Evaluation is essential for ER workflows:</a:t>
            </a:r>
          </a:p>
          <a:p>
            <a:pPr lvl="1"/>
            <a:r>
              <a:rPr lang="en-AU" sz="1800" dirty="0"/>
              <a:t>System tuning</a:t>
            </a:r>
          </a:p>
          <a:p>
            <a:pPr lvl="1"/>
            <a:r>
              <a:rPr lang="en-AU" sz="1800" dirty="0"/>
              <a:t>Benchmarking</a:t>
            </a:r>
          </a:p>
          <a:p>
            <a:pPr lvl="1"/>
            <a:r>
              <a:rPr lang="en-AU" sz="1800" dirty="0"/>
              <a:t>Ensuring performance standards are met</a:t>
            </a:r>
          </a:p>
          <a:p>
            <a:r>
              <a:rPr lang="en-AU" sz="2200" dirty="0"/>
              <a:t>Standard principled approach:</a:t>
            </a:r>
          </a:p>
          <a:p>
            <a:pPr lvl="1"/>
            <a:r>
              <a:rPr lang="en-AU" sz="1800" dirty="0"/>
              <a:t>Sample pairs of records uniformly at random</a:t>
            </a:r>
          </a:p>
          <a:p>
            <a:pPr lvl="1"/>
            <a:r>
              <a:rPr lang="en-AU" sz="1800" dirty="0"/>
              <a:t>Ask humans to label as match/non-match</a:t>
            </a:r>
          </a:p>
          <a:p>
            <a:pPr lvl="1"/>
            <a:r>
              <a:rPr lang="en-AU" sz="1800" dirty="0"/>
              <a:t>Compute performance measures from the sample</a:t>
            </a:r>
          </a:p>
        </p:txBody>
      </p:sp>
      <p:grpSp>
        <p:nvGrpSpPr>
          <p:cNvPr id="8" name="Graphic 6">
            <a:extLst>
              <a:ext uri="{FF2B5EF4-FFF2-40B4-BE49-F238E27FC236}">
                <a16:creationId xmlns:a16="http://schemas.microsoft.com/office/drawing/2014/main" xmlns="" id="{8A86117B-6452-4C29-B7E2-38AE2CC6085D}"/>
              </a:ext>
            </a:extLst>
          </p:cNvPr>
          <p:cNvGrpSpPr/>
          <p:nvPr/>
        </p:nvGrpSpPr>
        <p:grpSpPr>
          <a:xfrm>
            <a:off x="7809452" y="1495428"/>
            <a:ext cx="3544348" cy="2037441"/>
            <a:chOff x="5926455" y="3879073"/>
            <a:chExt cx="4577102" cy="263111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23917AB7-D93E-4634-A4C6-58C6F5897176}"/>
                </a:ext>
              </a:extLst>
            </p:cNvPr>
            <p:cNvSpPr txBox="1"/>
            <p:nvPr/>
          </p:nvSpPr>
          <p:spPr>
            <a:xfrm>
              <a:off x="6251756" y="3883620"/>
              <a:ext cx="1314853" cy="4076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AU" spc="0" baseline="0" dirty="0">
                  <a:sym typeface="Fira Sans"/>
                  <a:rtl val="0"/>
                </a:rPr>
                <a:t>Source </a:t>
              </a:r>
              <a:r>
                <a:rPr lang="en-AU" dirty="0">
                  <a:latin typeface="Fira Math Light" panose="02000303000000000000" pitchFamily="50" charset="0"/>
                  <a:ea typeface="Fira Math Light" panose="02000303000000000000" pitchFamily="50" charset="0"/>
                </a:rPr>
                <a:t>𝒟</a:t>
              </a:r>
              <a:r>
                <a:rPr lang="en-AU" spc="0" baseline="-31938" dirty="0">
                  <a:ea typeface="Cambria Math"/>
                  <a:sym typeface="Fira Sans"/>
                  <a:rtl val="0"/>
                </a:rPr>
                <a:t>1</a:t>
              </a:r>
            </a:p>
          </p:txBody>
        </p:sp>
        <p:grpSp>
          <p:nvGrpSpPr>
            <p:cNvPr id="10" name="Graphic 6">
              <a:extLst>
                <a:ext uri="{FF2B5EF4-FFF2-40B4-BE49-F238E27FC236}">
                  <a16:creationId xmlns:a16="http://schemas.microsoft.com/office/drawing/2014/main" xmlns="" id="{8A86117B-6452-4C29-B7E2-38AE2CC6085D}"/>
                </a:ext>
              </a:extLst>
            </p:cNvPr>
            <p:cNvGrpSpPr/>
            <p:nvPr/>
          </p:nvGrpSpPr>
          <p:grpSpPr>
            <a:xfrm>
              <a:off x="5926455" y="4387506"/>
              <a:ext cx="1975397" cy="2122631"/>
              <a:chOff x="5926455" y="4387506"/>
              <a:chExt cx="1975397" cy="2122631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xmlns="" id="{28745C72-C8DB-4885-8FFC-672EAD31AFA6}"/>
                  </a:ext>
                </a:extLst>
              </p:cNvPr>
              <p:cNvSpPr/>
              <p:nvPr/>
            </p:nvSpPr>
            <p:spPr>
              <a:xfrm>
                <a:off x="5926456" y="4491929"/>
                <a:ext cx="1975386" cy="2018208"/>
              </a:xfrm>
              <a:custGeom>
                <a:avLst/>
                <a:gdLst>
                  <a:gd name="connsiteX0" fmla="*/ -117 w 1975386"/>
                  <a:gd name="connsiteY0" fmla="*/ -596 h 2018208"/>
                  <a:gd name="connsiteX1" fmla="*/ -117 w 1975386"/>
                  <a:gd name="connsiteY1" fmla="*/ -548 h 2018208"/>
                  <a:gd name="connsiteX2" fmla="*/ -93 w 1975386"/>
                  <a:gd name="connsiteY2" fmla="*/ -596 h 2018208"/>
                  <a:gd name="connsiteX3" fmla="*/ -117 w 1975386"/>
                  <a:gd name="connsiteY3" fmla="*/ -548 h 2018208"/>
                  <a:gd name="connsiteX4" fmla="*/ -117 w 1975386"/>
                  <a:gd name="connsiteY4" fmla="*/ 1913119 h 2018208"/>
                  <a:gd name="connsiteX5" fmla="*/ 987513 w 1975386"/>
                  <a:gd name="connsiteY5" fmla="*/ 2017613 h 2018208"/>
                  <a:gd name="connsiteX6" fmla="*/ 987576 w 1975386"/>
                  <a:gd name="connsiteY6" fmla="*/ 2017613 h 2018208"/>
                  <a:gd name="connsiteX7" fmla="*/ 1975270 w 1975386"/>
                  <a:gd name="connsiteY7" fmla="*/ 1913126 h 2018208"/>
                  <a:gd name="connsiteX8" fmla="*/ 1975270 w 1975386"/>
                  <a:gd name="connsiteY8" fmla="*/ 1913119 h 2018208"/>
                  <a:gd name="connsiteX9" fmla="*/ 1975270 w 1975386"/>
                  <a:gd name="connsiteY9" fmla="*/ -543 h 2018208"/>
                  <a:gd name="connsiteX10" fmla="*/ 987639 w 1975386"/>
                  <a:gd name="connsiteY10" fmla="*/ 103951 h 2018208"/>
                  <a:gd name="connsiteX11" fmla="*/ 987576 w 1975386"/>
                  <a:gd name="connsiteY11" fmla="*/ 103951 h 2018208"/>
                  <a:gd name="connsiteX12" fmla="*/ -117 w 1975386"/>
                  <a:gd name="connsiteY12" fmla="*/ -536 h 2018208"/>
                  <a:gd name="connsiteX13" fmla="*/ -117 w 1975386"/>
                  <a:gd name="connsiteY13" fmla="*/ -543 h 2018208"/>
                  <a:gd name="connsiteX14" fmla="*/ 1975270 w 1975386"/>
                  <a:gd name="connsiteY14" fmla="*/ -548 h 2018208"/>
                  <a:gd name="connsiteX15" fmla="*/ 1975270 w 1975386"/>
                  <a:gd name="connsiteY15" fmla="*/ -596 h 2018208"/>
                  <a:gd name="connsiteX16" fmla="*/ 1975246 w 1975386"/>
                  <a:gd name="connsiteY16" fmla="*/ -596 h 2018208"/>
                  <a:gd name="connsiteX17" fmla="*/ 1975270 w 1975386"/>
                  <a:gd name="connsiteY17" fmla="*/ -548 h 2018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5386" h="2018208">
                    <a:moveTo>
                      <a:pt x="-117" y="-596"/>
                    </a:moveTo>
                    <a:lnTo>
                      <a:pt x="-117" y="-548"/>
                    </a:lnTo>
                    <a:cubicBezTo>
                      <a:pt x="-109" y="-564"/>
                      <a:pt x="-101" y="-580"/>
                      <a:pt x="-93" y="-596"/>
                    </a:cubicBezTo>
                    <a:close/>
                    <a:moveTo>
                      <a:pt x="-117" y="-548"/>
                    </a:moveTo>
                    <a:lnTo>
                      <a:pt x="-117" y="1913119"/>
                    </a:lnTo>
                    <a:cubicBezTo>
                      <a:pt x="-155" y="1970825"/>
                      <a:pt x="442022" y="2017609"/>
                      <a:pt x="987513" y="2017613"/>
                    </a:cubicBezTo>
                    <a:cubicBezTo>
                      <a:pt x="987534" y="2017613"/>
                      <a:pt x="987555" y="2017613"/>
                      <a:pt x="987576" y="2017613"/>
                    </a:cubicBezTo>
                    <a:cubicBezTo>
                      <a:pt x="1533067" y="2017613"/>
                      <a:pt x="1975273" y="1970832"/>
                      <a:pt x="1975270" y="1913126"/>
                    </a:cubicBezTo>
                    <a:cubicBezTo>
                      <a:pt x="1975270" y="1913124"/>
                      <a:pt x="1975270" y="1913122"/>
                      <a:pt x="1975270" y="1913119"/>
                    </a:cubicBezTo>
                    <a:lnTo>
                      <a:pt x="1975270" y="-543"/>
                    </a:lnTo>
                    <a:cubicBezTo>
                      <a:pt x="1975307" y="57163"/>
                      <a:pt x="1533130" y="103947"/>
                      <a:pt x="987639" y="103951"/>
                    </a:cubicBezTo>
                    <a:cubicBezTo>
                      <a:pt x="987618" y="103951"/>
                      <a:pt x="987597" y="103951"/>
                      <a:pt x="987576" y="103951"/>
                    </a:cubicBezTo>
                    <a:cubicBezTo>
                      <a:pt x="442085" y="103951"/>
                      <a:pt x="-120" y="57170"/>
                      <a:pt x="-117" y="-536"/>
                    </a:cubicBezTo>
                    <a:cubicBezTo>
                      <a:pt x="-117" y="-538"/>
                      <a:pt x="-117" y="-541"/>
                      <a:pt x="-117" y="-543"/>
                    </a:cubicBezTo>
                    <a:close/>
                    <a:moveTo>
                      <a:pt x="1975270" y="-548"/>
                    </a:moveTo>
                    <a:lnTo>
                      <a:pt x="1975270" y="-596"/>
                    </a:lnTo>
                    <a:lnTo>
                      <a:pt x="1975246" y="-596"/>
                    </a:lnTo>
                    <a:cubicBezTo>
                      <a:pt x="1975254" y="-580"/>
                      <a:pt x="1975262" y="-564"/>
                      <a:pt x="1975270" y="-548"/>
                    </a:cubicBezTo>
                    <a:close/>
                  </a:path>
                </a:pathLst>
              </a:custGeom>
              <a:solidFill>
                <a:srgbClr val="EBEBEB"/>
              </a:solidFill>
              <a:ln w="1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xmlns="" id="{19BD7185-70DA-4323-8DAE-5B5C6FCDB0B0}"/>
                  </a:ext>
                </a:extLst>
              </p:cNvPr>
              <p:cNvSpPr/>
              <p:nvPr/>
            </p:nvSpPr>
            <p:spPr>
              <a:xfrm>
                <a:off x="5926454" y="4387506"/>
                <a:ext cx="1975397" cy="208972"/>
              </a:xfrm>
              <a:custGeom>
                <a:avLst/>
                <a:gdLst>
                  <a:gd name="connsiteX0" fmla="*/ 1975280 w 1975397"/>
                  <a:gd name="connsiteY0" fmla="*/ 103946 h 208972"/>
                  <a:gd name="connsiteX1" fmla="*/ 987581 w 1975397"/>
                  <a:gd name="connsiteY1" fmla="*/ 208433 h 208972"/>
                  <a:gd name="connsiteX2" fmla="*/ -117 w 1975397"/>
                  <a:gd name="connsiteY2" fmla="*/ 103946 h 208972"/>
                  <a:gd name="connsiteX3" fmla="*/ 987581 w 1975397"/>
                  <a:gd name="connsiteY3" fmla="*/ -540 h 208972"/>
                  <a:gd name="connsiteX4" fmla="*/ 1975280 w 1975397"/>
                  <a:gd name="connsiteY4" fmla="*/ 103946 h 20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5397" h="208972">
                    <a:moveTo>
                      <a:pt x="1975280" y="103946"/>
                    </a:moveTo>
                    <a:cubicBezTo>
                      <a:pt x="1975280" y="161652"/>
                      <a:pt x="1533072" y="208433"/>
                      <a:pt x="987581" y="208433"/>
                    </a:cubicBezTo>
                    <a:cubicBezTo>
                      <a:pt x="442091" y="208433"/>
                      <a:pt x="-117" y="161652"/>
                      <a:pt x="-117" y="103946"/>
                    </a:cubicBezTo>
                    <a:cubicBezTo>
                      <a:pt x="-117" y="46241"/>
                      <a:pt x="442091" y="-540"/>
                      <a:pt x="987581" y="-540"/>
                    </a:cubicBezTo>
                    <a:cubicBezTo>
                      <a:pt x="1533072" y="-540"/>
                      <a:pt x="1975280" y="46241"/>
                      <a:pt x="1975280" y="103946"/>
                    </a:cubicBezTo>
                    <a:close/>
                  </a:path>
                </a:pathLst>
              </a:custGeom>
              <a:solidFill>
                <a:srgbClr val="CCCCCC"/>
              </a:solidFill>
              <a:ln w="1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13" name="Graphic 6">
              <a:extLst>
                <a:ext uri="{FF2B5EF4-FFF2-40B4-BE49-F238E27FC236}">
                  <a16:creationId xmlns:a16="http://schemas.microsoft.com/office/drawing/2014/main" xmlns="" id="{8A86117B-6452-4C29-B7E2-38AE2CC6085D}"/>
                </a:ext>
              </a:extLst>
            </p:cNvPr>
            <p:cNvGrpSpPr/>
            <p:nvPr/>
          </p:nvGrpSpPr>
          <p:grpSpPr>
            <a:xfrm>
              <a:off x="8528160" y="4387554"/>
              <a:ext cx="1975397" cy="2122631"/>
              <a:chOff x="8528160" y="4387554"/>
              <a:chExt cx="1975397" cy="2122631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xmlns="" id="{568244D7-519E-4C60-A9C6-6141F286DD4A}"/>
                  </a:ext>
                </a:extLst>
              </p:cNvPr>
              <p:cNvSpPr/>
              <p:nvPr/>
            </p:nvSpPr>
            <p:spPr>
              <a:xfrm>
                <a:off x="8528162" y="4491977"/>
                <a:ext cx="1975386" cy="2018208"/>
              </a:xfrm>
              <a:custGeom>
                <a:avLst/>
                <a:gdLst>
                  <a:gd name="connsiteX0" fmla="*/ -297 w 1975386"/>
                  <a:gd name="connsiteY0" fmla="*/ -580 h 2018208"/>
                  <a:gd name="connsiteX1" fmla="*/ -297 w 1975386"/>
                  <a:gd name="connsiteY1" fmla="*/ -532 h 2018208"/>
                  <a:gd name="connsiteX2" fmla="*/ -273 w 1975386"/>
                  <a:gd name="connsiteY2" fmla="*/ -580 h 2018208"/>
                  <a:gd name="connsiteX3" fmla="*/ -297 w 1975386"/>
                  <a:gd name="connsiteY3" fmla="*/ -532 h 2018208"/>
                  <a:gd name="connsiteX4" fmla="*/ -297 w 1975386"/>
                  <a:gd name="connsiteY4" fmla="*/ 1913136 h 2018208"/>
                  <a:gd name="connsiteX5" fmla="*/ 987333 w 1975386"/>
                  <a:gd name="connsiteY5" fmla="*/ 2017629 h 2018208"/>
                  <a:gd name="connsiteX6" fmla="*/ 987396 w 1975386"/>
                  <a:gd name="connsiteY6" fmla="*/ 2017629 h 2018208"/>
                  <a:gd name="connsiteX7" fmla="*/ 1975090 w 1975386"/>
                  <a:gd name="connsiteY7" fmla="*/ 1913142 h 2018208"/>
                  <a:gd name="connsiteX8" fmla="*/ 1975090 w 1975386"/>
                  <a:gd name="connsiteY8" fmla="*/ 1913136 h 2018208"/>
                  <a:gd name="connsiteX9" fmla="*/ 1975090 w 1975386"/>
                  <a:gd name="connsiteY9" fmla="*/ -527 h 2018208"/>
                  <a:gd name="connsiteX10" fmla="*/ 987459 w 1975386"/>
                  <a:gd name="connsiteY10" fmla="*/ 103967 h 2018208"/>
                  <a:gd name="connsiteX11" fmla="*/ 987396 w 1975386"/>
                  <a:gd name="connsiteY11" fmla="*/ 103967 h 2018208"/>
                  <a:gd name="connsiteX12" fmla="*/ -297 w 1975386"/>
                  <a:gd name="connsiteY12" fmla="*/ -520 h 2018208"/>
                  <a:gd name="connsiteX13" fmla="*/ -297 w 1975386"/>
                  <a:gd name="connsiteY13" fmla="*/ -527 h 2018208"/>
                  <a:gd name="connsiteX14" fmla="*/ 1975090 w 1975386"/>
                  <a:gd name="connsiteY14" fmla="*/ -532 h 2018208"/>
                  <a:gd name="connsiteX15" fmla="*/ 1975090 w 1975386"/>
                  <a:gd name="connsiteY15" fmla="*/ -580 h 2018208"/>
                  <a:gd name="connsiteX16" fmla="*/ 1975066 w 1975386"/>
                  <a:gd name="connsiteY16" fmla="*/ -580 h 2018208"/>
                  <a:gd name="connsiteX17" fmla="*/ 1975090 w 1975386"/>
                  <a:gd name="connsiteY17" fmla="*/ -532 h 2018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5386" h="2018208">
                    <a:moveTo>
                      <a:pt x="-297" y="-580"/>
                    </a:moveTo>
                    <a:lnTo>
                      <a:pt x="-297" y="-532"/>
                    </a:lnTo>
                    <a:cubicBezTo>
                      <a:pt x="-289" y="-548"/>
                      <a:pt x="-281" y="-564"/>
                      <a:pt x="-273" y="-580"/>
                    </a:cubicBezTo>
                    <a:close/>
                    <a:moveTo>
                      <a:pt x="-297" y="-532"/>
                    </a:moveTo>
                    <a:lnTo>
                      <a:pt x="-297" y="1913136"/>
                    </a:lnTo>
                    <a:cubicBezTo>
                      <a:pt x="-335" y="1970842"/>
                      <a:pt x="441842" y="2017625"/>
                      <a:pt x="987333" y="2017629"/>
                    </a:cubicBezTo>
                    <a:cubicBezTo>
                      <a:pt x="987354" y="2017629"/>
                      <a:pt x="987375" y="2017629"/>
                      <a:pt x="987396" y="2017629"/>
                    </a:cubicBezTo>
                    <a:cubicBezTo>
                      <a:pt x="1532887" y="2017629"/>
                      <a:pt x="1975092" y="1970848"/>
                      <a:pt x="1975090" y="1913142"/>
                    </a:cubicBezTo>
                    <a:cubicBezTo>
                      <a:pt x="1975090" y="1913140"/>
                      <a:pt x="1975090" y="1913138"/>
                      <a:pt x="1975090" y="1913136"/>
                    </a:cubicBezTo>
                    <a:lnTo>
                      <a:pt x="1975090" y="-527"/>
                    </a:lnTo>
                    <a:cubicBezTo>
                      <a:pt x="1975127" y="57179"/>
                      <a:pt x="1532950" y="103963"/>
                      <a:pt x="987459" y="103967"/>
                    </a:cubicBezTo>
                    <a:cubicBezTo>
                      <a:pt x="987438" y="103967"/>
                      <a:pt x="987417" y="103967"/>
                      <a:pt x="987396" y="103967"/>
                    </a:cubicBezTo>
                    <a:cubicBezTo>
                      <a:pt x="441905" y="103967"/>
                      <a:pt x="-300" y="57186"/>
                      <a:pt x="-297" y="-520"/>
                    </a:cubicBezTo>
                    <a:cubicBezTo>
                      <a:pt x="-297" y="-522"/>
                      <a:pt x="-297" y="-524"/>
                      <a:pt x="-297" y="-527"/>
                    </a:cubicBezTo>
                    <a:close/>
                    <a:moveTo>
                      <a:pt x="1975090" y="-532"/>
                    </a:moveTo>
                    <a:lnTo>
                      <a:pt x="1975090" y="-580"/>
                    </a:lnTo>
                    <a:lnTo>
                      <a:pt x="1975066" y="-580"/>
                    </a:lnTo>
                    <a:cubicBezTo>
                      <a:pt x="1975074" y="-564"/>
                      <a:pt x="1975082" y="-548"/>
                      <a:pt x="1975090" y="-532"/>
                    </a:cubicBezTo>
                    <a:close/>
                  </a:path>
                </a:pathLst>
              </a:custGeom>
              <a:solidFill>
                <a:srgbClr val="EBEBEB"/>
              </a:solidFill>
              <a:ln w="1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D0A7EC5D-7BBA-4B85-B750-DE3496BA5751}"/>
                  </a:ext>
                </a:extLst>
              </p:cNvPr>
              <p:cNvSpPr/>
              <p:nvPr/>
            </p:nvSpPr>
            <p:spPr>
              <a:xfrm>
                <a:off x="8528160" y="4387554"/>
                <a:ext cx="1975397" cy="208972"/>
              </a:xfrm>
              <a:custGeom>
                <a:avLst/>
                <a:gdLst>
                  <a:gd name="connsiteX0" fmla="*/ 1975100 w 1975397"/>
                  <a:gd name="connsiteY0" fmla="*/ 103963 h 208972"/>
                  <a:gd name="connsiteX1" fmla="*/ 987402 w 1975397"/>
                  <a:gd name="connsiteY1" fmla="*/ 208449 h 208972"/>
                  <a:gd name="connsiteX2" fmla="*/ -297 w 1975397"/>
                  <a:gd name="connsiteY2" fmla="*/ 103963 h 208972"/>
                  <a:gd name="connsiteX3" fmla="*/ 987402 w 1975397"/>
                  <a:gd name="connsiteY3" fmla="*/ -523 h 208972"/>
                  <a:gd name="connsiteX4" fmla="*/ 1975100 w 1975397"/>
                  <a:gd name="connsiteY4" fmla="*/ 103963 h 20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5397" h="208972">
                    <a:moveTo>
                      <a:pt x="1975100" y="103963"/>
                    </a:moveTo>
                    <a:cubicBezTo>
                      <a:pt x="1975100" y="161668"/>
                      <a:pt x="1532892" y="208449"/>
                      <a:pt x="987402" y="208449"/>
                    </a:cubicBezTo>
                    <a:cubicBezTo>
                      <a:pt x="441911" y="208449"/>
                      <a:pt x="-297" y="161668"/>
                      <a:pt x="-297" y="103963"/>
                    </a:cubicBezTo>
                    <a:cubicBezTo>
                      <a:pt x="-297" y="46257"/>
                      <a:pt x="441911" y="-523"/>
                      <a:pt x="987402" y="-523"/>
                    </a:cubicBezTo>
                    <a:cubicBezTo>
                      <a:pt x="1532893" y="-523"/>
                      <a:pt x="1975100" y="46257"/>
                      <a:pt x="1975100" y="103963"/>
                    </a:cubicBezTo>
                    <a:close/>
                  </a:path>
                </a:pathLst>
              </a:custGeom>
              <a:solidFill>
                <a:srgbClr val="CCCCCC"/>
              </a:solidFill>
              <a:ln w="1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16" name="Graphic 6">
              <a:extLst>
                <a:ext uri="{FF2B5EF4-FFF2-40B4-BE49-F238E27FC236}">
                  <a16:creationId xmlns:a16="http://schemas.microsoft.com/office/drawing/2014/main" xmlns="" id="{8A86117B-6452-4C29-B7E2-38AE2CC6085D}"/>
                </a:ext>
              </a:extLst>
            </p:cNvPr>
            <p:cNvGrpSpPr/>
            <p:nvPr/>
          </p:nvGrpSpPr>
          <p:grpSpPr>
            <a:xfrm>
              <a:off x="6500370" y="4866328"/>
              <a:ext cx="3113773" cy="1397402"/>
              <a:chOff x="6500370" y="4866328"/>
              <a:chExt cx="3113773" cy="1397402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D9DA0C08-DBEF-47DE-915E-96E163BB0077}"/>
                  </a:ext>
                </a:extLst>
              </p:cNvPr>
              <p:cNvSpPr/>
              <p:nvPr/>
            </p:nvSpPr>
            <p:spPr>
              <a:xfrm>
                <a:off x="7383063" y="4914810"/>
                <a:ext cx="1472773" cy="1109601"/>
              </a:xfrm>
              <a:custGeom>
                <a:avLst/>
                <a:gdLst>
                  <a:gd name="connsiteX0" fmla="*/ -151 w 1472773"/>
                  <a:gd name="connsiteY0" fmla="*/ -578 h 1109601"/>
                  <a:gd name="connsiteX1" fmla="*/ 1472623 w 1472773"/>
                  <a:gd name="connsiteY1" fmla="*/ 1109023 h 1109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2773" h="1109601">
                    <a:moveTo>
                      <a:pt x="-151" y="-578"/>
                    </a:moveTo>
                    <a:lnTo>
                      <a:pt x="1472623" y="1109023"/>
                    </a:lnTo>
                  </a:path>
                </a:pathLst>
              </a:custGeom>
              <a:noFill/>
              <a:ln w="23725" cap="flat">
                <a:solidFill>
                  <a:srgbClr val="21353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80674B44-BC14-4A5E-935F-E7A14AD0A11C}"/>
                  </a:ext>
                </a:extLst>
              </p:cNvPr>
              <p:cNvSpPr/>
              <p:nvPr/>
            </p:nvSpPr>
            <p:spPr>
              <a:xfrm>
                <a:off x="7153301" y="5262043"/>
                <a:ext cx="1848591" cy="118306"/>
              </a:xfrm>
              <a:custGeom>
                <a:avLst/>
                <a:gdLst>
                  <a:gd name="connsiteX0" fmla="*/ -149 w 1848591"/>
                  <a:gd name="connsiteY0" fmla="*/ 117737 h 118306"/>
                  <a:gd name="connsiteX1" fmla="*/ 1848443 w 1848591"/>
                  <a:gd name="connsiteY1" fmla="*/ -570 h 118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8591" h="118306">
                    <a:moveTo>
                      <a:pt x="-149" y="117737"/>
                    </a:moveTo>
                    <a:lnTo>
                      <a:pt x="1848443" y="-570"/>
                    </a:lnTo>
                  </a:path>
                </a:pathLst>
              </a:custGeom>
              <a:noFill/>
              <a:ln w="23725" cap="flat">
                <a:solidFill>
                  <a:srgbClr val="21353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B4FC0A4C-BE68-4979-A9BF-92A386D04F0F}"/>
                  </a:ext>
                </a:extLst>
              </p:cNvPr>
              <p:cNvSpPr/>
              <p:nvPr/>
            </p:nvSpPr>
            <p:spPr>
              <a:xfrm>
                <a:off x="7482212" y="5237047"/>
                <a:ext cx="2069088" cy="806384"/>
              </a:xfrm>
              <a:custGeom>
                <a:avLst/>
                <a:gdLst>
                  <a:gd name="connsiteX0" fmla="*/ -174 w 2069088"/>
                  <a:gd name="connsiteY0" fmla="*/ 805797 h 806384"/>
                  <a:gd name="connsiteX1" fmla="*/ 2068915 w 2069088"/>
                  <a:gd name="connsiteY1" fmla="*/ -588 h 80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69088" h="806384">
                    <a:moveTo>
                      <a:pt x="-174" y="805797"/>
                    </a:moveTo>
                    <a:lnTo>
                      <a:pt x="2068915" y="-588"/>
                    </a:lnTo>
                  </a:path>
                </a:pathLst>
              </a:custGeom>
              <a:noFill/>
              <a:ln w="23725" cap="flat">
                <a:solidFill>
                  <a:srgbClr val="21353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C10488D6-0A90-4918-885B-380A784D8C1E}"/>
                  </a:ext>
                </a:extLst>
              </p:cNvPr>
              <p:cNvSpPr/>
              <p:nvPr/>
            </p:nvSpPr>
            <p:spPr>
              <a:xfrm>
                <a:off x="6912059" y="5741409"/>
                <a:ext cx="2448582" cy="82856"/>
              </a:xfrm>
              <a:custGeom>
                <a:avLst/>
                <a:gdLst>
                  <a:gd name="connsiteX0" fmla="*/ -152 w 2448582"/>
                  <a:gd name="connsiteY0" fmla="*/ 82261 h 82856"/>
                  <a:gd name="connsiteX1" fmla="*/ 2448431 w 2448582"/>
                  <a:gd name="connsiteY1" fmla="*/ -596 h 82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48582" h="82856">
                    <a:moveTo>
                      <a:pt x="-152" y="82261"/>
                    </a:moveTo>
                    <a:lnTo>
                      <a:pt x="2448431" y="-596"/>
                    </a:lnTo>
                  </a:path>
                </a:pathLst>
              </a:custGeom>
              <a:noFill/>
              <a:ln w="23725" cap="flat">
                <a:solidFill>
                  <a:srgbClr val="21353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xmlns="" id="{B3000256-685D-4555-A38A-5A8268AE4E99}"/>
                  </a:ext>
                </a:extLst>
              </p:cNvPr>
              <p:cNvSpPr/>
              <p:nvPr/>
            </p:nvSpPr>
            <p:spPr>
              <a:xfrm>
                <a:off x="6638319" y="4866328"/>
                <a:ext cx="2184855" cy="384323"/>
              </a:xfrm>
              <a:custGeom>
                <a:avLst/>
                <a:gdLst>
                  <a:gd name="connsiteX0" fmla="*/ -129 w 2184855"/>
                  <a:gd name="connsiteY0" fmla="*/ 383769 h 384323"/>
                  <a:gd name="connsiteX1" fmla="*/ 2184727 w 2184855"/>
                  <a:gd name="connsiteY1" fmla="*/ -555 h 38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84855" h="384323">
                    <a:moveTo>
                      <a:pt x="-129" y="383769"/>
                    </a:moveTo>
                    <a:lnTo>
                      <a:pt x="2184727" y="-555"/>
                    </a:lnTo>
                  </a:path>
                </a:pathLst>
              </a:custGeom>
              <a:noFill/>
              <a:ln w="23725" cap="flat">
                <a:solidFill>
                  <a:srgbClr val="21353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xmlns="" id="{21A5A204-368E-479D-A679-8A3B8F9E35C9}"/>
                  </a:ext>
                </a:extLst>
              </p:cNvPr>
              <p:cNvSpPr/>
              <p:nvPr/>
            </p:nvSpPr>
            <p:spPr>
              <a:xfrm>
                <a:off x="6500370" y="6242355"/>
                <a:ext cx="3113773" cy="21375"/>
              </a:xfrm>
              <a:custGeom>
                <a:avLst/>
                <a:gdLst>
                  <a:gd name="connsiteX0" fmla="*/ -148 w 3113773"/>
                  <a:gd name="connsiteY0" fmla="*/ -622 h 21375"/>
                  <a:gd name="connsiteX1" fmla="*/ 3113626 w 3113773"/>
                  <a:gd name="connsiteY1" fmla="*/ 20754 h 21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13773" h="21375">
                    <a:moveTo>
                      <a:pt x="-148" y="-622"/>
                    </a:moveTo>
                    <a:lnTo>
                      <a:pt x="3113626" y="20754"/>
                    </a:lnTo>
                  </a:path>
                </a:pathLst>
              </a:custGeom>
              <a:noFill/>
              <a:ln w="23725" cap="flat">
                <a:solidFill>
                  <a:srgbClr val="21353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23" name="Graphic 6">
              <a:extLst>
                <a:ext uri="{FF2B5EF4-FFF2-40B4-BE49-F238E27FC236}">
                  <a16:creationId xmlns:a16="http://schemas.microsoft.com/office/drawing/2014/main" xmlns="" id="{8A86117B-6452-4C29-B7E2-38AE2CC6085D}"/>
                </a:ext>
              </a:extLst>
            </p:cNvPr>
            <p:cNvGrpSpPr/>
            <p:nvPr/>
          </p:nvGrpSpPr>
          <p:grpSpPr>
            <a:xfrm>
              <a:off x="6102592" y="4786669"/>
              <a:ext cx="1476504" cy="1551742"/>
              <a:chOff x="6102592" y="4786669"/>
              <a:chExt cx="1476504" cy="1551742"/>
            </a:xfrm>
            <a:solidFill>
              <a:srgbClr val="00D4AA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xmlns="" id="{63845E7B-2F86-4C00-B368-5F2792D14BB6}"/>
                  </a:ext>
                </a:extLst>
              </p:cNvPr>
              <p:cNvSpPr/>
              <p:nvPr/>
            </p:nvSpPr>
            <p:spPr>
              <a:xfrm>
                <a:off x="6544644" y="5154286"/>
                <a:ext cx="192697" cy="194761"/>
              </a:xfrm>
              <a:custGeom>
                <a:avLst/>
                <a:gdLst>
                  <a:gd name="connsiteX0" fmla="*/ -68 w 192697"/>
                  <a:gd name="connsiteY0" fmla="*/ -566 h 194761"/>
                  <a:gd name="connsiteX1" fmla="*/ 192629 w 192697"/>
                  <a:gd name="connsiteY1" fmla="*/ -566 h 194761"/>
                  <a:gd name="connsiteX2" fmla="*/ 192629 w 192697"/>
                  <a:gd name="connsiteY2" fmla="*/ 194196 h 194761"/>
                  <a:gd name="connsiteX3" fmla="*/ -68 w 192697"/>
                  <a:gd name="connsiteY3" fmla="*/ 194196 h 194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97" h="194761">
                    <a:moveTo>
                      <a:pt x="-68" y="-566"/>
                    </a:moveTo>
                    <a:lnTo>
                      <a:pt x="192629" y="-566"/>
                    </a:lnTo>
                    <a:lnTo>
                      <a:pt x="192629" y="194196"/>
                    </a:lnTo>
                    <a:lnTo>
                      <a:pt x="-68" y="194196"/>
                    </a:lnTo>
                    <a:close/>
                  </a:path>
                </a:pathLst>
              </a:custGeom>
              <a:solidFill>
                <a:srgbClr val="00D4AA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xmlns="" id="{0B94CA4D-F2D9-4437-AAEE-FDBE7E474B03}"/>
                  </a:ext>
                </a:extLst>
              </p:cNvPr>
              <p:cNvSpPr/>
              <p:nvPr/>
            </p:nvSpPr>
            <p:spPr>
              <a:xfrm>
                <a:off x="6168540" y="4786669"/>
                <a:ext cx="192697" cy="194761"/>
              </a:xfrm>
              <a:custGeom>
                <a:avLst/>
                <a:gdLst>
                  <a:gd name="connsiteX0" fmla="*/ -47 w 192697"/>
                  <a:gd name="connsiteY0" fmla="*/ -546 h 194761"/>
                  <a:gd name="connsiteX1" fmla="*/ 192651 w 192697"/>
                  <a:gd name="connsiteY1" fmla="*/ -546 h 194761"/>
                  <a:gd name="connsiteX2" fmla="*/ 192651 w 192697"/>
                  <a:gd name="connsiteY2" fmla="*/ 194216 h 194761"/>
                  <a:gd name="connsiteX3" fmla="*/ -47 w 192697"/>
                  <a:gd name="connsiteY3" fmla="*/ 194216 h 194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97" h="194761">
                    <a:moveTo>
                      <a:pt x="-47" y="-546"/>
                    </a:moveTo>
                    <a:lnTo>
                      <a:pt x="192651" y="-546"/>
                    </a:lnTo>
                    <a:lnTo>
                      <a:pt x="192651" y="194216"/>
                    </a:lnTo>
                    <a:lnTo>
                      <a:pt x="-47" y="194216"/>
                    </a:lnTo>
                    <a:close/>
                  </a:path>
                </a:pathLst>
              </a:custGeom>
              <a:solidFill>
                <a:srgbClr val="00D4AA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xmlns="" id="{5C5E18EA-17EE-4009-AE22-B64A844C8848}"/>
                  </a:ext>
                </a:extLst>
              </p:cNvPr>
              <p:cNvSpPr/>
              <p:nvPr/>
            </p:nvSpPr>
            <p:spPr>
              <a:xfrm>
                <a:off x="7287765" y="4809481"/>
                <a:ext cx="192697" cy="194761"/>
              </a:xfrm>
              <a:custGeom>
                <a:avLst/>
                <a:gdLst>
                  <a:gd name="connsiteX0" fmla="*/ -110 w 192697"/>
                  <a:gd name="connsiteY0" fmla="*/ -547 h 194761"/>
                  <a:gd name="connsiteX1" fmla="*/ 192587 w 192697"/>
                  <a:gd name="connsiteY1" fmla="*/ -547 h 194761"/>
                  <a:gd name="connsiteX2" fmla="*/ 192587 w 192697"/>
                  <a:gd name="connsiteY2" fmla="*/ 194215 h 194761"/>
                  <a:gd name="connsiteX3" fmla="*/ -110 w 192697"/>
                  <a:gd name="connsiteY3" fmla="*/ 194215 h 194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97" h="194761">
                    <a:moveTo>
                      <a:pt x="-110" y="-547"/>
                    </a:moveTo>
                    <a:lnTo>
                      <a:pt x="192587" y="-547"/>
                    </a:lnTo>
                    <a:lnTo>
                      <a:pt x="192587" y="194215"/>
                    </a:lnTo>
                    <a:lnTo>
                      <a:pt x="-110" y="194215"/>
                    </a:lnTo>
                    <a:close/>
                  </a:path>
                </a:pathLst>
              </a:custGeom>
              <a:solidFill>
                <a:srgbClr val="00D4AA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xmlns="" id="{F57CAB15-4DC8-4FEB-8FFB-19A00A535DE7}"/>
                  </a:ext>
                </a:extLst>
              </p:cNvPr>
              <p:cNvSpPr/>
              <p:nvPr/>
            </p:nvSpPr>
            <p:spPr>
              <a:xfrm>
                <a:off x="7054944" y="5280357"/>
                <a:ext cx="192697" cy="194761"/>
              </a:xfrm>
              <a:custGeom>
                <a:avLst/>
                <a:gdLst>
                  <a:gd name="connsiteX0" fmla="*/ -97 w 192697"/>
                  <a:gd name="connsiteY0" fmla="*/ -573 h 194761"/>
                  <a:gd name="connsiteX1" fmla="*/ 192601 w 192697"/>
                  <a:gd name="connsiteY1" fmla="*/ -573 h 194761"/>
                  <a:gd name="connsiteX2" fmla="*/ 192601 w 192697"/>
                  <a:gd name="connsiteY2" fmla="*/ 194189 h 194761"/>
                  <a:gd name="connsiteX3" fmla="*/ -96 w 192697"/>
                  <a:gd name="connsiteY3" fmla="*/ 194189 h 194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97" h="194761">
                    <a:moveTo>
                      <a:pt x="-97" y="-573"/>
                    </a:moveTo>
                    <a:lnTo>
                      <a:pt x="192601" y="-573"/>
                    </a:lnTo>
                    <a:lnTo>
                      <a:pt x="192601" y="194189"/>
                    </a:lnTo>
                    <a:lnTo>
                      <a:pt x="-96" y="194189"/>
                    </a:lnTo>
                    <a:close/>
                  </a:path>
                </a:pathLst>
              </a:custGeom>
              <a:solidFill>
                <a:srgbClr val="00D4AA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EB457DD6-F8B5-4C3D-AD01-AEAA7C3E08AF}"/>
                  </a:ext>
                </a:extLst>
              </p:cNvPr>
              <p:cNvSpPr/>
              <p:nvPr/>
            </p:nvSpPr>
            <p:spPr>
              <a:xfrm>
                <a:off x="6102592" y="5640169"/>
                <a:ext cx="192697" cy="194761"/>
              </a:xfrm>
              <a:custGeom>
                <a:avLst/>
                <a:gdLst>
                  <a:gd name="connsiteX0" fmla="*/ -43 w 192697"/>
                  <a:gd name="connsiteY0" fmla="*/ -593 h 194761"/>
                  <a:gd name="connsiteX1" fmla="*/ 192654 w 192697"/>
                  <a:gd name="connsiteY1" fmla="*/ -593 h 194761"/>
                  <a:gd name="connsiteX2" fmla="*/ 192654 w 192697"/>
                  <a:gd name="connsiteY2" fmla="*/ 194169 h 194761"/>
                  <a:gd name="connsiteX3" fmla="*/ -43 w 192697"/>
                  <a:gd name="connsiteY3" fmla="*/ 194169 h 194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97" h="194761">
                    <a:moveTo>
                      <a:pt x="-43" y="-593"/>
                    </a:moveTo>
                    <a:lnTo>
                      <a:pt x="192654" y="-593"/>
                    </a:lnTo>
                    <a:lnTo>
                      <a:pt x="192654" y="194169"/>
                    </a:lnTo>
                    <a:lnTo>
                      <a:pt x="-43" y="194169"/>
                    </a:lnTo>
                    <a:close/>
                  </a:path>
                </a:pathLst>
              </a:custGeom>
              <a:solidFill>
                <a:srgbClr val="00D4AA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506D62DD-39D5-4DC0-967E-8296A0945B4A}"/>
                  </a:ext>
                </a:extLst>
              </p:cNvPr>
              <p:cNvSpPr/>
              <p:nvPr/>
            </p:nvSpPr>
            <p:spPr>
              <a:xfrm>
                <a:off x="6812835" y="5728478"/>
                <a:ext cx="192697" cy="194761"/>
              </a:xfrm>
              <a:custGeom>
                <a:avLst/>
                <a:gdLst>
                  <a:gd name="connsiteX0" fmla="*/ -83 w 192697"/>
                  <a:gd name="connsiteY0" fmla="*/ -598 h 194761"/>
                  <a:gd name="connsiteX1" fmla="*/ 192614 w 192697"/>
                  <a:gd name="connsiteY1" fmla="*/ -598 h 194761"/>
                  <a:gd name="connsiteX2" fmla="*/ 192614 w 192697"/>
                  <a:gd name="connsiteY2" fmla="*/ 194164 h 194761"/>
                  <a:gd name="connsiteX3" fmla="*/ -83 w 192697"/>
                  <a:gd name="connsiteY3" fmla="*/ 194164 h 194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97" h="194761">
                    <a:moveTo>
                      <a:pt x="-83" y="-598"/>
                    </a:moveTo>
                    <a:lnTo>
                      <a:pt x="192614" y="-598"/>
                    </a:lnTo>
                    <a:lnTo>
                      <a:pt x="192614" y="194164"/>
                    </a:lnTo>
                    <a:lnTo>
                      <a:pt x="-83" y="194164"/>
                    </a:lnTo>
                    <a:close/>
                  </a:path>
                </a:pathLst>
              </a:custGeom>
              <a:solidFill>
                <a:srgbClr val="00D4AA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xmlns="" id="{0A7B8AAD-1167-47C2-984B-92565C1EF6BD}"/>
                  </a:ext>
                </a:extLst>
              </p:cNvPr>
              <p:cNvSpPr/>
              <p:nvPr/>
            </p:nvSpPr>
            <p:spPr>
              <a:xfrm>
                <a:off x="6415655" y="6143650"/>
                <a:ext cx="192697" cy="194761"/>
              </a:xfrm>
              <a:custGeom>
                <a:avLst/>
                <a:gdLst>
                  <a:gd name="connsiteX0" fmla="*/ -60 w 192697"/>
                  <a:gd name="connsiteY0" fmla="*/ -621 h 194761"/>
                  <a:gd name="connsiteX1" fmla="*/ 192637 w 192697"/>
                  <a:gd name="connsiteY1" fmla="*/ -621 h 194761"/>
                  <a:gd name="connsiteX2" fmla="*/ 192637 w 192697"/>
                  <a:gd name="connsiteY2" fmla="*/ 194140 h 194761"/>
                  <a:gd name="connsiteX3" fmla="*/ -60 w 192697"/>
                  <a:gd name="connsiteY3" fmla="*/ 194140 h 194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97" h="194761">
                    <a:moveTo>
                      <a:pt x="-60" y="-621"/>
                    </a:moveTo>
                    <a:lnTo>
                      <a:pt x="192637" y="-621"/>
                    </a:lnTo>
                    <a:lnTo>
                      <a:pt x="192637" y="194140"/>
                    </a:lnTo>
                    <a:lnTo>
                      <a:pt x="-60" y="194140"/>
                    </a:lnTo>
                    <a:close/>
                  </a:path>
                </a:pathLst>
              </a:custGeom>
              <a:solidFill>
                <a:srgbClr val="00D4AA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xmlns="" id="{BD62D8A4-B260-4724-9381-871973A7FAE0}"/>
                  </a:ext>
                </a:extLst>
              </p:cNvPr>
              <p:cNvSpPr/>
              <p:nvPr/>
            </p:nvSpPr>
            <p:spPr>
              <a:xfrm>
                <a:off x="7386400" y="5947251"/>
                <a:ext cx="192697" cy="194761"/>
              </a:xfrm>
              <a:custGeom>
                <a:avLst/>
                <a:gdLst>
                  <a:gd name="connsiteX0" fmla="*/ -115 w 192697"/>
                  <a:gd name="connsiteY0" fmla="*/ -610 h 194761"/>
                  <a:gd name="connsiteX1" fmla="*/ 192582 w 192697"/>
                  <a:gd name="connsiteY1" fmla="*/ -610 h 194761"/>
                  <a:gd name="connsiteX2" fmla="*/ 192582 w 192697"/>
                  <a:gd name="connsiteY2" fmla="*/ 194151 h 194761"/>
                  <a:gd name="connsiteX3" fmla="*/ -115 w 192697"/>
                  <a:gd name="connsiteY3" fmla="*/ 194151 h 194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97" h="194761">
                    <a:moveTo>
                      <a:pt x="-115" y="-610"/>
                    </a:moveTo>
                    <a:lnTo>
                      <a:pt x="192582" y="-610"/>
                    </a:lnTo>
                    <a:lnTo>
                      <a:pt x="192582" y="194151"/>
                    </a:lnTo>
                    <a:lnTo>
                      <a:pt x="-115" y="194151"/>
                    </a:lnTo>
                    <a:close/>
                  </a:path>
                </a:pathLst>
              </a:custGeom>
              <a:solidFill>
                <a:srgbClr val="00D4AA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32" name="Graphic 6">
              <a:extLst>
                <a:ext uri="{FF2B5EF4-FFF2-40B4-BE49-F238E27FC236}">
                  <a16:creationId xmlns:a16="http://schemas.microsoft.com/office/drawing/2014/main" xmlns="" id="{8A86117B-6452-4C29-B7E2-38AE2CC6085D}"/>
                </a:ext>
              </a:extLst>
            </p:cNvPr>
            <p:cNvGrpSpPr/>
            <p:nvPr/>
          </p:nvGrpSpPr>
          <p:grpSpPr>
            <a:xfrm>
              <a:off x="8719500" y="4761207"/>
              <a:ext cx="1660733" cy="1599720"/>
              <a:chOff x="8719500" y="4761207"/>
              <a:chExt cx="1660733" cy="1599720"/>
            </a:xfrm>
            <a:solidFill>
              <a:srgbClr val="008066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xmlns="" id="{BA844C4B-2603-47CB-805D-BF3383D174DA}"/>
                  </a:ext>
                </a:extLst>
              </p:cNvPr>
              <p:cNvSpPr/>
              <p:nvPr/>
            </p:nvSpPr>
            <p:spPr>
              <a:xfrm>
                <a:off x="8769277" y="5930480"/>
                <a:ext cx="192697" cy="194761"/>
              </a:xfrm>
              <a:custGeom>
                <a:avLst/>
                <a:gdLst>
                  <a:gd name="connsiteX0" fmla="*/ -220 w 192697"/>
                  <a:gd name="connsiteY0" fmla="*/ -609 h 194761"/>
                  <a:gd name="connsiteX1" fmla="*/ 192477 w 192697"/>
                  <a:gd name="connsiteY1" fmla="*/ -609 h 194761"/>
                  <a:gd name="connsiteX2" fmla="*/ 192477 w 192697"/>
                  <a:gd name="connsiteY2" fmla="*/ 194152 h 194761"/>
                  <a:gd name="connsiteX3" fmla="*/ -220 w 192697"/>
                  <a:gd name="connsiteY3" fmla="*/ 194152 h 194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97" h="194761">
                    <a:moveTo>
                      <a:pt x="-220" y="-609"/>
                    </a:moveTo>
                    <a:lnTo>
                      <a:pt x="192477" y="-609"/>
                    </a:lnTo>
                    <a:lnTo>
                      <a:pt x="192477" y="194152"/>
                    </a:lnTo>
                    <a:lnTo>
                      <a:pt x="-220" y="194152"/>
                    </a:lnTo>
                    <a:close/>
                  </a:path>
                </a:pathLst>
              </a:custGeom>
              <a:solidFill>
                <a:srgbClr val="008066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xmlns="" id="{304E6FBB-17B2-4572-9FAE-190A1E8274A1}"/>
                  </a:ext>
                </a:extLst>
              </p:cNvPr>
              <p:cNvSpPr/>
              <p:nvPr/>
            </p:nvSpPr>
            <p:spPr>
              <a:xfrm>
                <a:off x="9267610" y="5651974"/>
                <a:ext cx="192697" cy="194761"/>
              </a:xfrm>
              <a:custGeom>
                <a:avLst/>
                <a:gdLst>
                  <a:gd name="connsiteX0" fmla="*/ -249 w 192697"/>
                  <a:gd name="connsiteY0" fmla="*/ -594 h 194761"/>
                  <a:gd name="connsiteX1" fmla="*/ 192449 w 192697"/>
                  <a:gd name="connsiteY1" fmla="*/ -594 h 194761"/>
                  <a:gd name="connsiteX2" fmla="*/ 192449 w 192697"/>
                  <a:gd name="connsiteY2" fmla="*/ 194168 h 194761"/>
                  <a:gd name="connsiteX3" fmla="*/ -249 w 192697"/>
                  <a:gd name="connsiteY3" fmla="*/ 194168 h 194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97" h="194761">
                    <a:moveTo>
                      <a:pt x="-249" y="-594"/>
                    </a:moveTo>
                    <a:lnTo>
                      <a:pt x="192449" y="-594"/>
                    </a:lnTo>
                    <a:lnTo>
                      <a:pt x="192449" y="194168"/>
                    </a:lnTo>
                    <a:lnTo>
                      <a:pt x="-249" y="194168"/>
                    </a:lnTo>
                    <a:close/>
                  </a:path>
                </a:pathLst>
              </a:custGeom>
              <a:solidFill>
                <a:srgbClr val="008066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xmlns="" id="{6994B604-D69F-4599-AC33-389B9AA4BE13}"/>
                  </a:ext>
                </a:extLst>
              </p:cNvPr>
              <p:cNvSpPr/>
              <p:nvPr/>
            </p:nvSpPr>
            <p:spPr>
              <a:xfrm>
                <a:off x="9523362" y="6166166"/>
                <a:ext cx="192697" cy="194761"/>
              </a:xfrm>
              <a:custGeom>
                <a:avLst/>
                <a:gdLst>
                  <a:gd name="connsiteX0" fmla="*/ -263 w 192697"/>
                  <a:gd name="connsiteY0" fmla="*/ -623 h 194761"/>
                  <a:gd name="connsiteX1" fmla="*/ 192434 w 192697"/>
                  <a:gd name="connsiteY1" fmla="*/ -623 h 194761"/>
                  <a:gd name="connsiteX2" fmla="*/ 192434 w 192697"/>
                  <a:gd name="connsiteY2" fmla="*/ 194139 h 194761"/>
                  <a:gd name="connsiteX3" fmla="*/ -263 w 192697"/>
                  <a:gd name="connsiteY3" fmla="*/ 194139 h 194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97" h="194761">
                    <a:moveTo>
                      <a:pt x="-263" y="-623"/>
                    </a:moveTo>
                    <a:lnTo>
                      <a:pt x="192434" y="-623"/>
                    </a:lnTo>
                    <a:lnTo>
                      <a:pt x="192434" y="194139"/>
                    </a:lnTo>
                    <a:lnTo>
                      <a:pt x="-263" y="194139"/>
                    </a:lnTo>
                    <a:close/>
                  </a:path>
                </a:pathLst>
              </a:custGeom>
              <a:solidFill>
                <a:srgbClr val="008066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xmlns="" id="{8208476C-AF76-4196-B290-919B5494752F}"/>
                  </a:ext>
                </a:extLst>
              </p:cNvPr>
              <p:cNvSpPr/>
              <p:nvPr/>
            </p:nvSpPr>
            <p:spPr>
              <a:xfrm>
                <a:off x="10135689" y="5984677"/>
                <a:ext cx="192697" cy="194761"/>
              </a:xfrm>
              <a:custGeom>
                <a:avLst/>
                <a:gdLst>
                  <a:gd name="connsiteX0" fmla="*/ -298 w 192697"/>
                  <a:gd name="connsiteY0" fmla="*/ -612 h 194761"/>
                  <a:gd name="connsiteX1" fmla="*/ 192400 w 192697"/>
                  <a:gd name="connsiteY1" fmla="*/ -612 h 194761"/>
                  <a:gd name="connsiteX2" fmla="*/ 192400 w 192697"/>
                  <a:gd name="connsiteY2" fmla="*/ 194149 h 194761"/>
                  <a:gd name="connsiteX3" fmla="*/ -298 w 192697"/>
                  <a:gd name="connsiteY3" fmla="*/ 194149 h 194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97" h="194761">
                    <a:moveTo>
                      <a:pt x="-298" y="-612"/>
                    </a:moveTo>
                    <a:lnTo>
                      <a:pt x="192400" y="-612"/>
                    </a:lnTo>
                    <a:lnTo>
                      <a:pt x="192400" y="194149"/>
                    </a:lnTo>
                    <a:lnTo>
                      <a:pt x="-298" y="194149"/>
                    </a:lnTo>
                    <a:close/>
                  </a:path>
                </a:pathLst>
              </a:custGeom>
              <a:solidFill>
                <a:srgbClr val="008066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xmlns="" id="{F00706F9-A789-4718-8A83-779BFA3ABC35}"/>
                  </a:ext>
                </a:extLst>
              </p:cNvPr>
              <p:cNvSpPr/>
              <p:nvPr/>
            </p:nvSpPr>
            <p:spPr>
              <a:xfrm>
                <a:off x="9904991" y="5526695"/>
                <a:ext cx="192697" cy="194761"/>
              </a:xfrm>
              <a:custGeom>
                <a:avLst/>
                <a:gdLst>
                  <a:gd name="connsiteX0" fmla="*/ -284 w 192697"/>
                  <a:gd name="connsiteY0" fmla="*/ -587 h 194761"/>
                  <a:gd name="connsiteX1" fmla="*/ 192413 w 192697"/>
                  <a:gd name="connsiteY1" fmla="*/ -587 h 194761"/>
                  <a:gd name="connsiteX2" fmla="*/ 192413 w 192697"/>
                  <a:gd name="connsiteY2" fmla="*/ 194175 h 194761"/>
                  <a:gd name="connsiteX3" fmla="*/ -284 w 192697"/>
                  <a:gd name="connsiteY3" fmla="*/ 194175 h 194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97" h="194761">
                    <a:moveTo>
                      <a:pt x="-284" y="-587"/>
                    </a:moveTo>
                    <a:lnTo>
                      <a:pt x="192413" y="-587"/>
                    </a:lnTo>
                    <a:lnTo>
                      <a:pt x="192413" y="194175"/>
                    </a:lnTo>
                    <a:lnTo>
                      <a:pt x="-284" y="194175"/>
                    </a:lnTo>
                    <a:close/>
                  </a:path>
                </a:pathLst>
              </a:custGeom>
              <a:solidFill>
                <a:srgbClr val="008066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xmlns="" id="{F9B7AC9A-CE2E-40F6-B581-73CF79B232E5}"/>
                  </a:ext>
                </a:extLst>
              </p:cNvPr>
              <p:cNvSpPr/>
              <p:nvPr/>
            </p:nvSpPr>
            <p:spPr>
              <a:xfrm>
                <a:off x="9458613" y="5128360"/>
                <a:ext cx="192697" cy="194761"/>
              </a:xfrm>
              <a:custGeom>
                <a:avLst/>
                <a:gdLst>
                  <a:gd name="connsiteX0" fmla="*/ -259 w 192697"/>
                  <a:gd name="connsiteY0" fmla="*/ -565 h 194761"/>
                  <a:gd name="connsiteX1" fmla="*/ 192438 w 192697"/>
                  <a:gd name="connsiteY1" fmla="*/ -565 h 194761"/>
                  <a:gd name="connsiteX2" fmla="*/ 192438 w 192697"/>
                  <a:gd name="connsiteY2" fmla="*/ 194197 h 194761"/>
                  <a:gd name="connsiteX3" fmla="*/ -259 w 192697"/>
                  <a:gd name="connsiteY3" fmla="*/ 194197 h 194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97" h="194761">
                    <a:moveTo>
                      <a:pt x="-259" y="-565"/>
                    </a:moveTo>
                    <a:lnTo>
                      <a:pt x="192438" y="-565"/>
                    </a:lnTo>
                    <a:lnTo>
                      <a:pt x="192438" y="194197"/>
                    </a:lnTo>
                    <a:lnTo>
                      <a:pt x="-259" y="194197"/>
                    </a:lnTo>
                    <a:close/>
                  </a:path>
                </a:pathLst>
              </a:custGeom>
              <a:solidFill>
                <a:srgbClr val="008066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xmlns="" id="{5D50B8E8-834E-4FBA-BCA2-91F07B074BEE}"/>
                  </a:ext>
                </a:extLst>
              </p:cNvPr>
              <p:cNvSpPr/>
              <p:nvPr/>
            </p:nvSpPr>
            <p:spPr>
              <a:xfrm>
                <a:off x="8899926" y="5167625"/>
                <a:ext cx="192697" cy="194761"/>
              </a:xfrm>
              <a:custGeom>
                <a:avLst/>
                <a:gdLst>
                  <a:gd name="connsiteX0" fmla="*/ -228 w 192697"/>
                  <a:gd name="connsiteY0" fmla="*/ -567 h 194761"/>
                  <a:gd name="connsiteX1" fmla="*/ 192469 w 192697"/>
                  <a:gd name="connsiteY1" fmla="*/ -567 h 194761"/>
                  <a:gd name="connsiteX2" fmla="*/ 192469 w 192697"/>
                  <a:gd name="connsiteY2" fmla="*/ 194195 h 194761"/>
                  <a:gd name="connsiteX3" fmla="*/ -228 w 192697"/>
                  <a:gd name="connsiteY3" fmla="*/ 194195 h 194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97" h="194761">
                    <a:moveTo>
                      <a:pt x="-228" y="-567"/>
                    </a:moveTo>
                    <a:lnTo>
                      <a:pt x="192469" y="-567"/>
                    </a:lnTo>
                    <a:lnTo>
                      <a:pt x="192469" y="194195"/>
                    </a:lnTo>
                    <a:lnTo>
                      <a:pt x="-228" y="194195"/>
                    </a:lnTo>
                    <a:close/>
                  </a:path>
                </a:pathLst>
              </a:custGeom>
              <a:solidFill>
                <a:srgbClr val="008066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xmlns="" id="{B48B2D20-CD95-4208-8B5C-BF5EFE9CF476}"/>
                  </a:ext>
                </a:extLst>
              </p:cNvPr>
              <p:cNvSpPr/>
              <p:nvPr/>
            </p:nvSpPr>
            <p:spPr>
              <a:xfrm>
                <a:off x="8719500" y="4767357"/>
                <a:ext cx="192697" cy="194761"/>
              </a:xfrm>
              <a:custGeom>
                <a:avLst/>
                <a:gdLst>
                  <a:gd name="connsiteX0" fmla="*/ -218 w 192697"/>
                  <a:gd name="connsiteY0" fmla="*/ -544 h 194761"/>
                  <a:gd name="connsiteX1" fmla="*/ 192479 w 192697"/>
                  <a:gd name="connsiteY1" fmla="*/ -544 h 194761"/>
                  <a:gd name="connsiteX2" fmla="*/ 192479 w 192697"/>
                  <a:gd name="connsiteY2" fmla="*/ 194217 h 194761"/>
                  <a:gd name="connsiteX3" fmla="*/ -218 w 192697"/>
                  <a:gd name="connsiteY3" fmla="*/ 194217 h 194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97" h="194761">
                    <a:moveTo>
                      <a:pt x="-218" y="-544"/>
                    </a:moveTo>
                    <a:lnTo>
                      <a:pt x="192479" y="-544"/>
                    </a:lnTo>
                    <a:lnTo>
                      <a:pt x="192479" y="194217"/>
                    </a:lnTo>
                    <a:lnTo>
                      <a:pt x="-218" y="194217"/>
                    </a:lnTo>
                    <a:close/>
                  </a:path>
                </a:pathLst>
              </a:custGeom>
              <a:solidFill>
                <a:srgbClr val="008066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xmlns="" id="{2D006438-0730-4551-81FD-4320313B9A43}"/>
                  </a:ext>
                </a:extLst>
              </p:cNvPr>
              <p:cNvSpPr/>
              <p:nvPr/>
            </p:nvSpPr>
            <p:spPr>
              <a:xfrm>
                <a:off x="9690417" y="4761207"/>
                <a:ext cx="192697" cy="194761"/>
              </a:xfrm>
              <a:custGeom>
                <a:avLst/>
                <a:gdLst>
                  <a:gd name="connsiteX0" fmla="*/ -272 w 192697"/>
                  <a:gd name="connsiteY0" fmla="*/ -544 h 194761"/>
                  <a:gd name="connsiteX1" fmla="*/ 192425 w 192697"/>
                  <a:gd name="connsiteY1" fmla="*/ -544 h 194761"/>
                  <a:gd name="connsiteX2" fmla="*/ 192425 w 192697"/>
                  <a:gd name="connsiteY2" fmla="*/ 194218 h 194761"/>
                  <a:gd name="connsiteX3" fmla="*/ -272 w 192697"/>
                  <a:gd name="connsiteY3" fmla="*/ 194218 h 194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97" h="194761">
                    <a:moveTo>
                      <a:pt x="-272" y="-544"/>
                    </a:moveTo>
                    <a:lnTo>
                      <a:pt x="192425" y="-544"/>
                    </a:lnTo>
                    <a:lnTo>
                      <a:pt x="192425" y="194218"/>
                    </a:lnTo>
                    <a:lnTo>
                      <a:pt x="-272" y="194218"/>
                    </a:lnTo>
                    <a:close/>
                  </a:path>
                </a:pathLst>
              </a:custGeom>
              <a:solidFill>
                <a:srgbClr val="008066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xmlns="" id="{D8EFE4D5-F8A3-4911-88F4-61B86CD93A5A}"/>
                  </a:ext>
                </a:extLst>
              </p:cNvPr>
              <p:cNvSpPr/>
              <p:nvPr/>
            </p:nvSpPr>
            <p:spPr>
              <a:xfrm>
                <a:off x="10187537" y="5011451"/>
                <a:ext cx="192697" cy="194761"/>
              </a:xfrm>
              <a:custGeom>
                <a:avLst/>
                <a:gdLst>
                  <a:gd name="connsiteX0" fmla="*/ -300 w 192697"/>
                  <a:gd name="connsiteY0" fmla="*/ -558 h 194761"/>
                  <a:gd name="connsiteX1" fmla="*/ 192397 w 192697"/>
                  <a:gd name="connsiteY1" fmla="*/ -558 h 194761"/>
                  <a:gd name="connsiteX2" fmla="*/ 192397 w 192697"/>
                  <a:gd name="connsiteY2" fmla="*/ 194204 h 194761"/>
                  <a:gd name="connsiteX3" fmla="*/ -300 w 192697"/>
                  <a:gd name="connsiteY3" fmla="*/ 194204 h 194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697" h="194761">
                    <a:moveTo>
                      <a:pt x="-300" y="-558"/>
                    </a:moveTo>
                    <a:lnTo>
                      <a:pt x="192397" y="-558"/>
                    </a:lnTo>
                    <a:lnTo>
                      <a:pt x="192397" y="194204"/>
                    </a:lnTo>
                    <a:lnTo>
                      <a:pt x="-300" y="194204"/>
                    </a:lnTo>
                    <a:close/>
                  </a:path>
                </a:pathLst>
              </a:custGeom>
              <a:solidFill>
                <a:srgbClr val="008066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14EAA655-8ECA-45F2-BFB7-65DAE581DE6E}"/>
                </a:ext>
              </a:extLst>
            </p:cNvPr>
            <p:cNvSpPr txBox="1"/>
            <p:nvPr/>
          </p:nvSpPr>
          <p:spPr>
            <a:xfrm>
              <a:off x="8888585" y="3879073"/>
              <a:ext cx="1325468" cy="4076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AU" spc="0" baseline="0" dirty="0">
                  <a:sym typeface="Fira Sans"/>
                  <a:rtl val="0"/>
                </a:rPr>
                <a:t>Source </a:t>
              </a:r>
              <a:r>
                <a:rPr lang="en-AU" dirty="0">
                  <a:latin typeface="Fira Math Light" panose="02000303000000000000" pitchFamily="50" charset="0"/>
                  <a:ea typeface="Fira Math Light" panose="02000303000000000000" pitchFamily="50" charset="0"/>
                </a:rPr>
                <a:t>𝒟</a:t>
              </a:r>
              <a:r>
                <a:rPr lang="en-AU" spc="0" baseline="-31938" dirty="0">
                  <a:ea typeface="Cambria Math"/>
                  <a:sym typeface="Fira Sans"/>
                  <a:rtl val="0"/>
                </a:rPr>
                <a:t>2</a:t>
              </a:r>
            </a:p>
          </p:txBody>
        </p:sp>
      </p:grpSp>
      <p:grpSp>
        <p:nvGrpSpPr>
          <p:cNvPr id="47" name="Graphic 45">
            <a:extLst>
              <a:ext uri="{FF2B5EF4-FFF2-40B4-BE49-F238E27FC236}">
                <a16:creationId xmlns:a16="http://schemas.microsoft.com/office/drawing/2014/main" xmlns="" id="{B4FE4A7C-C971-4413-AC94-8ED2DB712CC7}"/>
              </a:ext>
            </a:extLst>
          </p:cNvPr>
          <p:cNvGrpSpPr/>
          <p:nvPr/>
        </p:nvGrpSpPr>
        <p:grpSpPr>
          <a:xfrm>
            <a:off x="7489868" y="3867677"/>
            <a:ext cx="4116370" cy="2361657"/>
            <a:chOff x="5315451" y="2756469"/>
            <a:chExt cx="5335048" cy="3060841"/>
          </a:xfrm>
        </p:grpSpPr>
        <p:grpSp>
          <p:nvGrpSpPr>
            <p:cNvPr id="48" name="Graphic 45">
              <a:extLst>
                <a:ext uri="{FF2B5EF4-FFF2-40B4-BE49-F238E27FC236}">
                  <a16:creationId xmlns:a16="http://schemas.microsoft.com/office/drawing/2014/main" xmlns="" id="{B4FE4A7C-C971-4413-AC94-8ED2DB712CC7}"/>
                </a:ext>
              </a:extLst>
            </p:cNvPr>
            <p:cNvGrpSpPr/>
            <p:nvPr/>
          </p:nvGrpSpPr>
          <p:grpSpPr>
            <a:xfrm>
              <a:off x="6908597" y="2756469"/>
              <a:ext cx="3741902" cy="3060841"/>
              <a:chOff x="6908597" y="2756469"/>
              <a:chExt cx="3741902" cy="3060841"/>
            </a:xfrm>
          </p:grpSpPr>
          <p:grpSp>
            <p:nvGrpSpPr>
              <p:cNvPr id="49" name="Graphic 45">
                <a:extLst>
                  <a:ext uri="{FF2B5EF4-FFF2-40B4-BE49-F238E27FC236}">
                    <a16:creationId xmlns:a16="http://schemas.microsoft.com/office/drawing/2014/main" xmlns="" id="{B4FE4A7C-C971-4413-AC94-8ED2DB712CC7}"/>
                  </a:ext>
                </a:extLst>
              </p:cNvPr>
              <p:cNvGrpSpPr/>
              <p:nvPr/>
            </p:nvGrpSpPr>
            <p:grpSpPr>
              <a:xfrm>
                <a:off x="6993839" y="2895047"/>
                <a:ext cx="3573369" cy="2792476"/>
                <a:chOff x="6993839" y="2895047"/>
                <a:chExt cx="3573369" cy="2792476"/>
              </a:xfrm>
            </p:grpSpPr>
            <p:grpSp>
              <p:nvGrpSpPr>
                <p:cNvPr id="50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9184218" y="5248008"/>
                  <a:ext cx="337949" cy="167811"/>
                  <a:chOff x="9184218" y="5248008"/>
                  <a:chExt cx="337949" cy="167811"/>
                </a:xfrm>
              </p:grpSpPr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xmlns="" id="{DA364FA7-D940-4D47-879B-6B3E17066D7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353193" y="5248008"/>
                    <a:ext cx="168974" cy="167811"/>
                  </a:xfrm>
                  <a:custGeom>
                    <a:avLst/>
                    <a:gdLst>
                      <a:gd name="connsiteX0" fmla="*/ -35 w 168974"/>
                      <a:gd name="connsiteY0" fmla="*/ -425 h 167811"/>
                      <a:gd name="connsiteX1" fmla="*/ 168939 w 168974"/>
                      <a:gd name="connsiteY1" fmla="*/ -425 h 167811"/>
                      <a:gd name="connsiteX2" fmla="*/ 168939 w 168974"/>
                      <a:gd name="connsiteY2" fmla="*/ 167386 h 167811"/>
                      <a:gd name="connsiteX3" fmla="*/ -35 w 168974"/>
                      <a:gd name="connsiteY3" fmla="*/ 167386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35" y="-425"/>
                        </a:moveTo>
                        <a:lnTo>
                          <a:pt x="168939" y="-425"/>
                        </a:lnTo>
                        <a:lnTo>
                          <a:pt x="168939" y="167386"/>
                        </a:lnTo>
                        <a:lnTo>
                          <a:pt x="-35" y="167386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xmlns="" id="{A751C047-E3F0-46E6-A6AC-94E11A18828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184218" y="5248008"/>
                    <a:ext cx="168974" cy="167807"/>
                  </a:xfrm>
                  <a:custGeom>
                    <a:avLst/>
                    <a:gdLst>
                      <a:gd name="connsiteX0" fmla="*/ -65 w 168974"/>
                      <a:gd name="connsiteY0" fmla="*/ -425 h 167807"/>
                      <a:gd name="connsiteX1" fmla="*/ 168910 w 168974"/>
                      <a:gd name="connsiteY1" fmla="*/ -425 h 167807"/>
                      <a:gd name="connsiteX2" fmla="*/ 168910 w 168974"/>
                      <a:gd name="connsiteY2" fmla="*/ 167382 h 167807"/>
                      <a:gd name="connsiteX3" fmla="*/ -65 w 168974"/>
                      <a:gd name="connsiteY3" fmla="*/ 167382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65" y="-425"/>
                        </a:moveTo>
                        <a:lnTo>
                          <a:pt x="168910" y="-425"/>
                        </a:lnTo>
                        <a:lnTo>
                          <a:pt x="168910" y="167382"/>
                        </a:lnTo>
                        <a:lnTo>
                          <a:pt x="-65" y="167382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53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7353702" y="3271277"/>
                  <a:ext cx="337949" cy="167811"/>
                  <a:chOff x="7353702" y="3271277"/>
                  <a:chExt cx="337949" cy="167811"/>
                </a:xfrm>
              </p:grpSpPr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xmlns="" id="{98CFFE28-9074-4F30-B510-10AA5C3E38E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522677" y="3271277"/>
                    <a:ext cx="168974" cy="167811"/>
                  </a:xfrm>
                  <a:custGeom>
                    <a:avLst/>
                    <a:gdLst>
                      <a:gd name="connsiteX0" fmla="*/ -86 w 168974"/>
                      <a:gd name="connsiteY0" fmla="*/ -480 h 167811"/>
                      <a:gd name="connsiteX1" fmla="*/ 168889 w 168974"/>
                      <a:gd name="connsiteY1" fmla="*/ -480 h 167811"/>
                      <a:gd name="connsiteX2" fmla="*/ 168889 w 168974"/>
                      <a:gd name="connsiteY2" fmla="*/ 167331 h 167811"/>
                      <a:gd name="connsiteX3" fmla="*/ -86 w 168974"/>
                      <a:gd name="connsiteY3" fmla="*/ 167331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86" y="-480"/>
                        </a:moveTo>
                        <a:lnTo>
                          <a:pt x="168889" y="-480"/>
                        </a:lnTo>
                        <a:lnTo>
                          <a:pt x="168889" y="167331"/>
                        </a:lnTo>
                        <a:lnTo>
                          <a:pt x="-86" y="167331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55" name="Freeform: Shape 54">
                    <a:extLst>
                      <a:ext uri="{FF2B5EF4-FFF2-40B4-BE49-F238E27FC236}">
                        <a16:creationId xmlns:a16="http://schemas.microsoft.com/office/drawing/2014/main" xmlns="" id="{2DC2BB2D-19D6-4971-99E2-B60DEC6F749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353702" y="3271277"/>
                    <a:ext cx="168974" cy="167807"/>
                  </a:xfrm>
                  <a:custGeom>
                    <a:avLst/>
                    <a:gdLst>
                      <a:gd name="connsiteX0" fmla="*/ -116 w 168974"/>
                      <a:gd name="connsiteY0" fmla="*/ -480 h 167807"/>
                      <a:gd name="connsiteX1" fmla="*/ 168859 w 168974"/>
                      <a:gd name="connsiteY1" fmla="*/ -480 h 167807"/>
                      <a:gd name="connsiteX2" fmla="*/ 168859 w 168974"/>
                      <a:gd name="connsiteY2" fmla="*/ 167327 h 167807"/>
                      <a:gd name="connsiteX3" fmla="*/ -116 w 168974"/>
                      <a:gd name="connsiteY3" fmla="*/ 167327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116" y="-480"/>
                        </a:moveTo>
                        <a:lnTo>
                          <a:pt x="168859" y="-480"/>
                        </a:lnTo>
                        <a:lnTo>
                          <a:pt x="168859" y="167327"/>
                        </a:lnTo>
                        <a:lnTo>
                          <a:pt x="-116" y="167327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56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7228304" y="3820125"/>
                  <a:ext cx="337949" cy="167811"/>
                  <a:chOff x="7228304" y="3820125"/>
                  <a:chExt cx="337949" cy="167811"/>
                </a:xfrm>
              </p:grpSpPr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xmlns="" id="{E4A81612-CE4C-4544-B19C-90D1270B60D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397278" y="3820125"/>
                    <a:ext cx="168974" cy="167811"/>
                  </a:xfrm>
                  <a:custGeom>
                    <a:avLst/>
                    <a:gdLst>
                      <a:gd name="connsiteX0" fmla="*/ -90 w 168974"/>
                      <a:gd name="connsiteY0" fmla="*/ -465 h 167811"/>
                      <a:gd name="connsiteX1" fmla="*/ 168885 w 168974"/>
                      <a:gd name="connsiteY1" fmla="*/ -465 h 167811"/>
                      <a:gd name="connsiteX2" fmla="*/ 168885 w 168974"/>
                      <a:gd name="connsiteY2" fmla="*/ 167346 h 167811"/>
                      <a:gd name="connsiteX3" fmla="*/ -90 w 168974"/>
                      <a:gd name="connsiteY3" fmla="*/ 167346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90" y="-465"/>
                        </a:moveTo>
                        <a:lnTo>
                          <a:pt x="168885" y="-465"/>
                        </a:lnTo>
                        <a:lnTo>
                          <a:pt x="168885" y="167346"/>
                        </a:lnTo>
                        <a:lnTo>
                          <a:pt x="-90" y="167346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xmlns="" id="{4592BA07-B50A-4B88-AF2B-38C8EFF57B3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228304" y="3820125"/>
                    <a:ext cx="168974" cy="167807"/>
                  </a:xfrm>
                  <a:custGeom>
                    <a:avLst/>
                    <a:gdLst>
                      <a:gd name="connsiteX0" fmla="*/ -119 w 168974"/>
                      <a:gd name="connsiteY0" fmla="*/ -465 h 167807"/>
                      <a:gd name="connsiteX1" fmla="*/ 168855 w 168974"/>
                      <a:gd name="connsiteY1" fmla="*/ -465 h 167807"/>
                      <a:gd name="connsiteX2" fmla="*/ 168855 w 168974"/>
                      <a:gd name="connsiteY2" fmla="*/ 167343 h 167807"/>
                      <a:gd name="connsiteX3" fmla="*/ -119 w 168974"/>
                      <a:gd name="connsiteY3" fmla="*/ 167343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119" y="-465"/>
                        </a:moveTo>
                        <a:lnTo>
                          <a:pt x="168855" y="-465"/>
                        </a:lnTo>
                        <a:lnTo>
                          <a:pt x="168855" y="167343"/>
                        </a:lnTo>
                        <a:lnTo>
                          <a:pt x="-119" y="167343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59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9528083" y="4959449"/>
                  <a:ext cx="337949" cy="167811"/>
                  <a:chOff x="9528083" y="4959449"/>
                  <a:chExt cx="337949" cy="167811"/>
                </a:xfrm>
              </p:grpSpPr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xmlns="" id="{CC0672B6-9CA8-4A12-BA07-18FCBBC3125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697058" y="4959449"/>
                    <a:ext cx="168974" cy="167811"/>
                  </a:xfrm>
                  <a:custGeom>
                    <a:avLst/>
                    <a:gdLst>
                      <a:gd name="connsiteX0" fmla="*/ -26 w 168974"/>
                      <a:gd name="connsiteY0" fmla="*/ -433 h 167811"/>
                      <a:gd name="connsiteX1" fmla="*/ 168949 w 168974"/>
                      <a:gd name="connsiteY1" fmla="*/ -433 h 167811"/>
                      <a:gd name="connsiteX2" fmla="*/ 168949 w 168974"/>
                      <a:gd name="connsiteY2" fmla="*/ 167378 h 167811"/>
                      <a:gd name="connsiteX3" fmla="*/ -26 w 168974"/>
                      <a:gd name="connsiteY3" fmla="*/ 167378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26" y="-433"/>
                        </a:moveTo>
                        <a:lnTo>
                          <a:pt x="168949" y="-433"/>
                        </a:lnTo>
                        <a:lnTo>
                          <a:pt x="168949" y="167378"/>
                        </a:lnTo>
                        <a:lnTo>
                          <a:pt x="-26" y="167378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xmlns="" id="{0F310374-35A7-4C05-A1D2-A9E58426264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528083" y="4959449"/>
                    <a:ext cx="168974" cy="167807"/>
                  </a:xfrm>
                  <a:custGeom>
                    <a:avLst/>
                    <a:gdLst>
                      <a:gd name="connsiteX0" fmla="*/ -56 w 168974"/>
                      <a:gd name="connsiteY0" fmla="*/ -433 h 167807"/>
                      <a:gd name="connsiteX1" fmla="*/ 168919 w 168974"/>
                      <a:gd name="connsiteY1" fmla="*/ -433 h 167807"/>
                      <a:gd name="connsiteX2" fmla="*/ 168919 w 168974"/>
                      <a:gd name="connsiteY2" fmla="*/ 167374 h 167807"/>
                      <a:gd name="connsiteX3" fmla="*/ -56 w 168974"/>
                      <a:gd name="connsiteY3" fmla="*/ 167374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56" y="-433"/>
                        </a:moveTo>
                        <a:lnTo>
                          <a:pt x="168919" y="-433"/>
                        </a:lnTo>
                        <a:lnTo>
                          <a:pt x="168919" y="167374"/>
                        </a:lnTo>
                        <a:lnTo>
                          <a:pt x="-56" y="167374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62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8142353" y="4597355"/>
                  <a:ext cx="337949" cy="167811"/>
                  <a:chOff x="8142353" y="4597355"/>
                  <a:chExt cx="337949" cy="167811"/>
                </a:xfrm>
              </p:grpSpPr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xmlns="" id="{34F89150-9D9D-40EC-81AB-D2D009779B4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311328" y="4597355"/>
                    <a:ext cx="168974" cy="167811"/>
                  </a:xfrm>
                  <a:custGeom>
                    <a:avLst/>
                    <a:gdLst>
                      <a:gd name="connsiteX0" fmla="*/ -64 w 168974"/>
                      <a:gd name="connsiteY0" fmla="*/ -443 h 167811"/>
                      <a:gd name="connsiteX1" fmla="*/ 168910 w 168974"/>
                      <a:gd name="connsiteY1" fmla="*/ -443 h 167811"/>
                      <a:gd name="connsiteX2" fmla="*/ 168910 w 168974"/>
                      <a:gd name="connsiteY2" fmla="*/ 167368 h 167811"/>
                      <a:gd name="connsiteX3" fmla="*/ -64 w 168974"/>
                      <a:gd name="connsiteY3" fmla="*/ 167368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64" y="-443"/>
                        </a:moveTo>
                        <a:lnTo>
                          <a:pt x="168910" y="-443"/>
                        </a:lnTo>
                        <a:lnTo>
                          <a:pt x="168910" y="167368"/>
                        </a:lnTo>
                        <a:lnTo>
                          <a:pt x="-64" y="167368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xmlns="" id="{24939129-A674-45AE-AD57-378FFFF3BB2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42353" y="4597355"/>
                    <a:ext cx="168974" cy="167807"/>
                  </a:xfrm>
                  <a:custGeom>
                    <a:avLst/>
                    <a:gdLst>
                      <a:gd name="connsiteX0" fmla="*/ -94 w 168974"/>
                      <a:gd name="connsiteY0" fmla="*/ -443 h 167807"/>
                      <a:gd name="connsiteX1" fmla="*/ 168881 w 168974"/>
                      <a:gd name="connsiteY1" fmla="*/ -443 h 167807"/>
                      <a:gd name="connsiteX2" fmla="*/ 168881 w 168974"/>
                      <a:gd name="connsiteY2" fmla="*/ 167364 h 167807"/>
                      <a:gd name="connsiteX3" fmla="*/ -94 w 168974"/>
                      <a:gd name="connsiteY3" fmla="*/ 167364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94" y="-443"/>
                        </a:moveTo>
                        <a:lnTo>
                          <a:pt x="168881" y="-443"/>
                        </a:lnTo>
                        <a:lnTo>
                          <a:pt x="168881" y="167364"/>
                        </a:lnTo>
                        <a:lnTo>
                          <a:pt x="-94" y="167364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65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7529433" y="4818362"/>
                  <a:ext cx="337949" cy="167811"/>
                  <a:chOff x="7529433" y="4818362"/>
                  <a:chExt cx="337949" cy="167811"/>
                </a:xfrm>
              </p:grpSpPr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xmlns="" id="{19437E6D-660B-47E4-93E5-AFB5A1714C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98408" y="4818362"/>
                    <a:ext cx="168974" cy="167811"/>
                  </a:xfrm>
                  <a:custGeom>
                    <a:avLst/>
                    <a:gdLst>
                      <a:gd name="connsiteX0" fmla="*/ -81 w 168974"/>
                      <a:gd name="connsiteY0" fmla="*/ -437 h 167811"/>
                      <a:gd name="connsiteX1" fmla="*/ 168893 w 168974"/>
                      <a:gd name="connsiteY1" fmla="*/ -437 h 167811"/>
                      <a:gd name="connsiteX2" fmla="*/ 168893 w 168974"/>
                      <a:gd name="connsiteY2" fmla="*/ 167374 h 167811"/>
                      <a:gd name="connsiteX3" fmla="*/ -81 w 168974"/>
                      <a:gd name="connsiteY3" fmla="*/ 167374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81" y="-437"/>
                        </a:moveTo>
                        <a:lnTo>
                          <a:pt x="168893" y="-437"/>
                        </a:lnTo>
                        <a:lnTo>
                          <a:pt x="168893" y="167374"/>
                        </a:lnTo>
                        <a:lnTo>
                          <a:pt x="-81" y="167374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xmlns="" id="{84B710C6-DE71-4028-AA13-B85CC5F93B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529433" y="4818362"/>
                    <a:ext cx="168974" cy="167807"/>
                  </a:xfrm>
                  <a:custGeom>
                    <a:avLst/>
                    <a:gdLst>
                      <a:gd name="connsiteX0" fmla="*/ -111 w 168974"/>
                      <a:gd name="connsiteY0" fmla="*/ -437 h 167807"/>
                      <a:gd name="connsiteX1" fmla="*/ 168864 w 168974"/>
                      <a:gd name="connsiteY1" fmla="*/ -437 h 167807"/>
                      <a:gd name="connsiteX2" fmla="*/ 168864 w 168974"/>
                      <a:gd name="connsiteY2" fmla="*/ 167370 h 167807"/>
                      <a:gd name="connsiteX3" fmla="*/ -111 w 168974"/>
                      <a:gd name="connsiteY3" fmla="*/ 167370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111" y="-437"/>
                        </a:moveTo>
                        <a:lnTo>
                          <a:pt x="168864" y="-437"/>
                        </a:lnTo>
                        <a:lnTo>
                          <a:pt x="168864" y="167370"/>
                        </a:lnTo>
                        <a:lnTo>
                          <a:pt x="-111" y="167370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68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8003779" y="3731039"/>
                  <a:ext cx="337949" cy="167811"/>
                  <a:chOff x="8003779" y="3731039"/>
                  <a:chExt cx="337949" cy="167811"/>
                </a:xfrm>
              </p:grpSpPr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xmlns="" id="{0C779B87-D664-4558-933F-88FD5DAF97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72754" y="3731040"/>
                    <a:ext cx="168974" cy="167811"/>
                  </a:xfrm>
                  <a:custGeom>
                    <a:avLst/>
                    <a:gdLst>
                      <a:gd name="connsiteX0" fmla="*/ -68 w 168974"/>
                      <a:gd name="connsiteY0" fmla="*/ -468 h 167811"/>
                      <a:gd name="connsiteX1" fmla="*/ 168907 w 168974"/>
                      <a:gd name="connsiteY1" fmla="*/ -468 h 167811"/>
                      <a:gd name="connsiteX2" fmla="*/ 168907 w 168974"/>
                      <a:gd name="connsiteY2" fmla="*/ 167344 h 167811"/>
                      <a:gd name="connsiteX3" fmla="*/ -68 w 168974"/>
                      <a:gd name="connsiteY3" fmla="*/ 167344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68" y="-468"/>
                        </a:moveTo>
                        <a:lnTo>
                          <a:pt x="168907" y="-468"/>
                        </a:lnTo>
                        <a:lnTo>
                          <a:pt x="168907" y="167344"/>
                        </a:lnTo>
                        <a:lnTo>
                          <a:pt x="-68" y="167344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xmlns="" id="{DC529E92-BDF3-4DD5-98A3-43B6F169FC8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003779" y="3731039"/>
                    <a:ext cx="168974" cy="167807"/>
                  </a:xfrm>
                  <a:custGeom>
                    <a:avLst/>
                    <a:gdLst>
                      <a:gd name="connsiteX0" fmla="*/ -98 w 168974"/>
                      <a:gd name="connsiteY0" fmla="*/ -468 h 167807"/>
                      <a:gd name="connsiteX1" fmla="*/ 168877 w 168974"/>
                      <a:gd name="connsiteY1" fmla="*/ -468 h 167807"/>
                      <a:gd name="connsiteX2" fmla="*/ 168877 w 168974"/>
                      <a:gd name="connsiteY2" fmla="*/ 167340 h 167807"/>
                      <a:gd name="connsiteX3" fmla="*/ -98 w 168974"/>
                      <a:gd name="connsiteY3" fmla="*/ 167340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98" y="-468"/>
                        </a:moveTo>
                        <a:lnTo>
                          <a:pt x="168877" y="-468"/>
                        </a:lnTo>
                        <a:lnTo>
                          <a:pt x="168877" y="167340"/>
                        </a:lnTo>
                        <a:lnTo>
                          <a:pt x="-98" y="167340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71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7263103" y="4169226"/>
                  <a:ext cx="337949" cy="167811"/>
                  <a:chOff x="7263103" y="4169226"/>
                  <a:chExt cx="337949" cy="167811"/>
                </a:xfrm>
              </p:grpSpPr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xmlns="" id="{559F6728-D169-424A-B254-8F750B6874E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432077" y="4169226"/>
                    <a:ext cx="168974" cy="167811"/>
                  </a:xfrm>
                  <a:custGeom>
                    <a:avLst/>
                    <a:gdLst>
                      <a:gd name="connsiteX0" fmla="*/ -89 w 168974"/>
                      <a:gd name="connsiteY0" fmla="*/ -455 h 167811"/>
                      <a:gd name="connsiteX1" fmla="*/ 168886 w 168974"/>
                      <a:gd name="connsiteY1" fmla="*/ -455 h 167811"/>
                      <a:gd name="connsiteX2" fmla="*/ 168886 w 168974"/>
                      <a:gd name="connsiteY2" fmla="*/ 167356 h 167811"/>
                      <a:gd name="connsiteX3" fmla="*/ -89 w 168974"/>
                      <a:gd name="connsiteY3" fmla="*/ 167356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89" y="-455"/>
                        </a:moveTo>
                        <a:lnTo>
                          <a:pt x="168886" y="-455"/>
                        </a:lnTo>
                        <a:lnTo>
                          <a:pt x="168886" y="167356"/>
                        </a:lnTo>
                        <a:lnTo>
                          <a:pt x="-89" y="167356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73" name="Freeform: Shape 72">
                    <a:extLst>
                      <a:ext uri="{FF2B5EF4-FFF2-40B4-BE49-F238E27FC236}">
                        <a16:creationId xmlns:a16="http://schemas.microsoft.com/office/drawing/2014/main" xmlns="" id="{6538B147-E44E-4A5B-90CF-92A7A18A36A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263103" y="4169226"/>
                    <a:ext cx="168974" cy="167807"/>
                  </a:xfrm>
                  <a:custGeom>
                    <a:avLst/>
                    <a:gdLst>
                      <a:gd name="connsiteX0" fmla="*/ -118 w 168974"/>
                      <a:gd name="connsiteY0" fmla="*/ -455 h 167807"/>
                      <a:gd name="connsiteX1" fmla="*/ 168856 w 168974"/>
                      <a:gd name="connsiteY1" fmla="*/ -455 h 167807"/>
                      <a:gd name="connsiteX2" fmla="*/ 168856 w 168974"/>
                      <a:gd name="connsiteY2" fmla="*/ 167352 h 167807"/>
                      <a:gd name="connsiteX3" fmla="*/ -118 w 168974"/>
                      <a:gd name="connsiteY3" fmla="*/ 167352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118" y="-455"/>
                        </a:moveTo>
                        <a:lnTo>
                          <a:pt x="168856" y="-455"/>
                        </a:lnTo>
                        <a:lnTo>
                          <a:pt x="168856" y="167352"/>
                        </a:lnTo>
                        <a:lnTo>
                          <a:pt x="-118" y="167352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74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8088089" y="3388935"/>
                  <a:ext cx="337949" cy="167811"/>
                  <a:chOff x="8088089" y="3388935"/>
                  <a:chExt cx="337949" cy="167811"/>
                </a:xfrm>
              </p:grpSpPr>
              <p:sp>
                <p:nvSpPr>
                  <p:cNvPr id="75" name="Freeform: Shape 74">
                    <a:extLst>
                      <a:ext uri="{FF2B5EF4-FFF2-40B4-BE49-F238E27FC236}">
                        <a16:creationId xmlns:a16="http://schemas.microsoft.com/office/drawing/2014/main" xmlns="" id="{9FABE1F1-4481-4AE2-AB9C-8EF2CCF1458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257064" y="3388935"/>
                    <a:ext cx="168974" cy="167811"/>
                  </a:xfrm>
                  <a:custGeom>
                    <a:avLst/>
                    <a:gdLst>
                      <a:gd name="connsiteX0" fmla="*/ -66 w 168974"/>
                      <a:gd name="connsiteY0" fmla="*/ -477 h 167811"/>
                      <a:gd name="connsiteX1" fmla="*/ 168909 w 168974"/>
                      <a:gd name="connsiteY1" fmla="*/ -477 h 167811"/>
                      <a:gd name="connsiteX2" fmla="*/ 168909 w 168974"/>
                      <a:gd name="connsiteY2" fmla="*/ 167334 h 167811"/>
                      <a:gd name="connsiteX3" fmla="*/ -66 w 168974"/>
                      <a:gd name="connsiteY3" fmla="*/ 167334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66" y="-477"/>
                        </a:moveTo>
                        <a:lnTo>
                          <a:pt x="168909" y="-477"/>
                        </a:lnTo>
                        <a:lnTo>
                          <a:pt x="168909" y="167334"/>
                        </a:lnTo>
                        <a:lnTo>
                          <a:pt x="-66" y="167334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xmlns="" id="{24328CC9-A271-46F0-B302-A385CA339F6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088089" y="3388935"/>
                    <a:ext cx="168974" cy="167807"/>
                  </a:xfrm>
                  <a:custGeom>
                    <a:avLst/>
                    <a:gdLst>
                      <a:gd name="connsiteX0" fmla="*/ -96 w 168974"/>
                      <a:gd name="connsiteY0" fmla="*/ -477 h 167807"/>
                      <a:gd name="connsiteX1" fmla="*/ 168879 w 168974"/>
                      <a:gd name="connsiteY1" fmla="*/ -477 h 167807"/>
                      <a:gd name="connsiteX2" fmla="*/ 168879 w 168974"/>
                      <a:gd name="connsiteY2" fmla="*/ 167331 h 167807"/>
                      <a:gd name="connsiteX3" fmla="*/ -96 w 168974"/>
                      <a:gd name="connsiteY3" fmla="*/ 167331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96" y="-477"/>
                        </a:moveTo>
                        <a:lnTo>
                          <a:pt x="168879" y="-477"/>
                        </a:lnTo>
                        <a:lnTo>
                          <a:pt x="168879" y="167331"/>
                        </a:lnTo>
                        <a:lnTo>
                          <a:pt x="-96" y="167331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77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7655829" y="5142079"/>
                  <a:ext cx="337949" cy="167811"/>
                  <a:chOff x="7655829" y="5142079"/>
                  <a:chExt cx="337949" cy="167811"/>
                </a:xfrm>
              </p:grpSpPr>
              <p:sp>
                <p:nvSpPr>
                  <p:cNvPr id="78" name="Freeform: Shape 77">
                    <a:extLst>
                      <a:ext uri="{FF2B5EF4-FFF2-40B4-BE49-F238E27FC236}">
                        <a16:creationId xmlns:a16="http://schemas.microsoft.com/office/drawing/2014/main" xmlns="" id="{14820930-0823-4AD2-A5CB-4AF9D5D97CD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824804" y="5142079"/>
                    <a:ext cx="168974" cy="167811"/>
                  </a:xfrm>
                  <a:custGeom>
                    <a:avLst/>
                    <a:gdLst>
                      <a:gd name="connsiteX0" fmla="*/ -78 w 168974"/>
                      <a:gd name="connsiteY0" fmla="*/ -428 h 167811"/>
                      <a:gd name="connsiteX1" fmla="*/ 168897 w 168974"/>
                      <a:gd name="connsiteY1" fmla="*/ -428 h 167811"/>
                      <a:gd name="connsiteX2" fmla="*/ 168897 w 168974"/>
                      <a:gd name="connsiteY2" fmla="*/ 167383 h 167811"/>
                      <a:gd name="connsiteX3" fmla="*/ -78 w 168974"/>
                      <a:gd name="connsiteY3" fmla="*/ 167383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78" y="-428"/>
                        </a:moveTo>
                        <a:lnTo>
                          <a:pt x="168897" y="-428"/>
                        </a:lnTo>
                        <a:lnTo>
                          <a:pt x="168897" y="167383"/>
                        </a:lnTo>
                        <a:lnTo>
                          <a:pt x="-78" y="167383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79" name="Freeform: Shape 78">
                    <a:extLst>
                      <a:ext uri="{FF2B5EF4-FFF2-40B4-BE49-F238E27FC236}">
                        <a16:creationId xmlns:a16="http://schemas.microsoft.com/office/drawing/2014/main" xmlns="" id="{C29DC47F-2A8B-4CF5-8AF9-5BBA0B89379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55829" y="5142079"/>
                    <a:ext cx="168974" cy="167807"/>
                  </a:xfrm>
                  <a:custGeom>
                    <a:avLst/>
                    <a:gdLst>
                      <a:gd name="connsiteX0" fmla="*/ -108 w 168974"/>
                      <a:gd name="connsiteY0" fmla="*/ -428 h 167807"/>
                      <a:gd name="connsiteX1" fmla="*/ 168867 w 168974"/>
                      <a:gd name="connsiteY1" fmla="*/ -428 h 167807"/>
                      <a:gd name="connsiteX2" fmla="*/ 168867 w 168974"/>
                      <a:gd name="connsiteY2" fmla="*/ 167379 h 167807"/>
                      <a:gd name="connsiteX3" fmla="*/ -107 w 168974"/>
                      <a:gd name="connsiteY3" fmla="*/ 167379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108" y="-428"/>
                        </a:moveTo>
                        <a:lnTo>
                          <a:pt x="168867" y="-428"/>
                        </a:lnTo>
                        <a:lnTo>
                          <a:pt x="168867" y="167379"/>
                        </a:lnTo>
                        <a:lnTo>
                          <a:pt x="-107" y="167379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80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8109611" y="4944042"/>
                  <a:ext cx="337949" cy="167811"/>
                  <a:chOff x="8109611" y="4944042"/>
                  <a:chExt cx="337949" cy="167811"/>
                </a:xfrm>
              </p:grpSpPr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xmlns="" id="{AA86AEEF-FE1D-4D60-A38F-1E3EA6C7E38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278586" y="4944042"/>
                    <a:ext cx="168974" cy="167811"/>
                  </a:xfrm>
                  <a:custGeom>
                    <a:avLst/>
                    <a:gdLst>
                      <a:gd name="connsiteX0" fmla="*/ -65 w 168974"/>
                      <a:gd name="connsiteY0" fmla="*/ -434 h 167811"/>
                      <a:gd name="connsiteX1" fmla="*/ 168910 w 168974"/>
                      <a:gd name="connsiteY1" fmla="*/ -434 h 167811"/>
                      <a:gd name="connsiteX2" fmla="*/ 168910 w 168974"/>
                      <a:gd name="connsiteY2" fmla="*/ 167378 h 167811"/>
                      <a:gd name="connsiteX3" fmla="*/ -65 w 168974"/>
                      <a:gd name="connsiteY3" fmla="*/ 167378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65" y="-434"/>
                        </a:moveTo>
                        <a:lnTo>
                          <a:pt x="168910" y="-434"/>
                        </a:lnTo>
                        <a:lnTo>
                          <a:pt x="168910" y="167378"/>
                        </a:lnTo>
                        <a:lnTo>
                          <a:pt x="-65" y="167378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xmlns="" id="{4C748DDE-1DCD-48D5-BD57-43CDBF6B4FA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09611" y="4944042"/>
                    <a:ext cx="168974" cy="167807"/>
                  </a:xfrm>
                  <a:custGeom>
                    <a:avLst/>
                    <a:gdLst>
                      <a:gd name="connsiteX0" fmla="*/ -95 w 168974"/>
                      <a:gd name="connsiteY0" fmla="*/ -434 h 167807"/>
                      <a:gd name="connsiteX1" fmla="*/ 168880 w 168974"/>
                      <a:gd name="connsiteY1" fmla="*/ -434 h 167807"/>
                      <a:gd name="connsiteX2" fmla="*/ 168880 w 168974"/>
                      <a:gd name="connsiteY2" fmla="*/ 167374 h 167807"/>
                      <a:gd name="connsiteX3" fmla="*/ -95 w 168974"/>
                      <a:gd name="connsiteY3" fmla="*/ 167374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95" y="-434"/>
                        </a:moveTo>
                        <a:lnTo>
                          <a:pt x="168880" y="-434"/>
                        </a:lnTo>
                        <a:lnTo>
                          <a:pt x="168880" y="167374"/>
                        </a:lnTo>
                        <a:lnTo>
                          <a:pt x="-95" y="167374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83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8822320" y="3643978"/>
                  <a:ext cx="337949" cy="167811"/>
                  <a:chOff x="8822320" y="3643978"/>
                  <a:chExt cx="337949" cy="167811"/>
                </a:xfrm>
              </p:grpSpPr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xmlns="" id="{07992690-B8F5-401F-85A8-54F2326DC14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991294" y="3643978"/>
                    <a:ext cx="168974" cy="167811"/>
                  </a:xfrm>
                  <a:custGeom>
                    <a:avLst/>
                    <a:gdLst>
                      <a:gd name="connsiteX0" fmla="*/ -45 w 168974"/>
                      <a:gd name="connsiteY0" fmla="*/ -470 h 167811"/>
                      <a:gd name="connsiteX1" fmla="*/ 168929 w 168974"/>
                      <a:gd name="connsiteY1" fmla="*/ -470 h 167811"/>
                      <a:gd name="connsiteX2" fmla="*/ 168929 w 168974"/>
                      <a:gd name="connsiteY2" fmla="*/ 167341 h 167811"/>
                      <a:gd name="connsiteX3" fmla="*/ -45 w 168974"/>
                      <a:gd name="connsiteY3" fmla="*/ 167341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45" y="-470"/>
                        </a:moveTo>
                        <a:lnTo>
                          <a:pt x="168929" y="-470"/>
                        </a:lnTo>
                        <a:lnTo>
                          <a:pt x="168929" y="167341"/>
                        </a:lnTo>
                        <a:lnTo>
                          <a:pt x="-45" y="167341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xmlns="" id="{E62AE8CA-1A08-4142-BF14-C1795C67853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822320" y="3643978"/>
                    <a:ext cx="168974" cy="167807"/>
                  </a:xfrm>
                  <a:custGeom>
                    <a:avLst/>
                    <a:gdLst>
                      <a:gd name="connsiteX0" fmla="*/ -75 w 168974"/>
                      <a:gd name="connsiteY0" fmla="*/ -470 h 167807"/>
                      <a:gd name="connsiteX1" fmla="*/ 168900 w 168974"/>
                      <a:gd name="connsiteY1" fmla="*/ -470 h 167807"/>
                      <a:gd name="connsiteX2" fmla="*/ 168900 w 168974"/>
                      <a:gd name="connsiteY2" fmla="*/ 167338 h 167807"/>
                      <a:gd name="connsiteX3" fmla="*/ -75 w 168974"/>
                      <a:gd name="connsiteY3" fmla="*/ 167338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75" y="-470"/>
                        </a:moveTo>
                        <a:lnTo>
                          <a:pt x="168900" y="-470"/>
                        </a:lnTo>
                        <a:lnTo>
                          <a:pt x="168900" y="167338"/>
                        </a:lnTo>
                        <a:lnTo>
                          <a:pt x="-75" y="167338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86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9734524" y="3928843"/>
                  <a:ext cx="337949" cy="167811"/>
                  <a:chOff x="9734524" y="3928843"/>
                  <a:chExt cx="337949" cy="167811"/>
                </a:xfrm>
              </p:grpSpPr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xmlns="" id="{6777728E-7C69-4A89-B7AA-D32D29F878B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903498" y="3928843"/>
                    <a:ext cx="168974" cy="167811"/>
                  </a:xfrm>
                  <a:custGeom>
                    <a:avLst/>
                    <a:gdLst>
                      <a:gd name="connsiteX0" fmla="*/ -20 w 168974"/>
                      <a:gd name="connsiteY0" fmla="*/ -462 h 167811"/>
                      <a:gd name="connsiteX1" fmla="*/ 168955 w 168974"/>
                      <a:gd name="connsiteY1" fmla="*/ -462 h 167811"/>
                      <a:gd name="connsiteX2" fmla="*/ 168955 w 168974"/>
                      <a:gd name="connsiteY2" fmla="*/ 167349 h 167811"/>
                      <a:gd name="connsiteX3" fmla="*/ -20 w 168974"/>
                      <a:gd name="connsiteY3" fmla="*/ 167349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20" y="-462"/>
                        </a:moveTo>
                        <a:lnTo>
                          <a:pt x="168955" y="-462"/>
                        </a:lnTo>
                        <a:lnTo>
                          <a:pt x="168955" y="167349"/>
                        </a:lnTo>
                        <a:lnTo>
                          <a:pt x="-20" y="167349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xmlns="" id="{D349094D-99B9-47A8-836D-A1A5CE811D8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734524" y="3928843"/>
                    <a:ext cx="168974" cy="167807"/>
                  </a:xfrm>
                  <a:custGeom>
                    <a:avLst/>
                    <a:gdLst>
                      <a:gd name="connsiteX0" fmla="*/ -50 w 168974"/>
                      <a:gd name="connsiteY0" fmla="*/ -462 h 167807"/>
                      <a:gd name="connsiteX1" fmla="*/ 168925 w 168974"/>
                      <a:gd name="connsiteY1" fmla="*/ -462 h 167807"/>
                      <a:gd name="connsiteX2" fmla="*/ 168925 w 168974"/>
                      <a:gd name="connsiteY2" fmla="*/ 167346 h 167807"/>
                      <a:gd name="connsiteX3" fmla="*/ -50 w 168974"/>
                      <a:gd name="connsiteY3" fmla="*/ 167346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50" y="-462"/>
                        </a:moveTo>
                        <a:lnTo>
                          <a:pt x="168925" y="-462"/>
                        </a:lnTo>
                        <a:lnTo>
                          <a:pt x="168925" y="167346"/>
                        </a:lnTo>
                        <a:lnTo>
                          <a:pt x="-50" y="167346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89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8316709" y="4257610"/>
                  <a:ext cx="337949" cy="167811"/>
                  <a:chOff x="8316709" y="4257610"/>
                  <a:chExt cx="337949" cy="167811"/>
                </a:xfrm>
              </p:grpSpPr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xmlns="" id="{7BF2BF45-5095-47ED-9510-B2B4277C92B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485683" y="4257610"/>
                    <a:ext cx="168974" cy="167811"/>
                  </a:xfrm>
                  <a:custGeom>
                    <a:avLst/>
                    <a:gdLst>
                      <a:gd name="connsiteX0" fmla="*/ -59 w 168974"/>
                      <a:gd name="connsiteY0" fmla="*/ -453 h 167811"/>
                      <a:gd name="connsiteX1" fmla="*/ 168915 w 168974"/>
                      <a:gd name="connsiteY1" fmla="*/ -453 h 167811"/>
                      <a:gd name="connsiteX2" fmla="*/ 168915 w 168974"/>
                      <a:gd name="connsiteY2" fmla="*/ 167358 h 167811"/>
                      <a:gd name="connsiteX3" fmla="*/ -59 w 168974"/>
                      <a:gd name="connsiteY3" fmla="*/ 167358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59" y="-453"/>
                        </a:moveTo>
                        <a:lnTo>
                          <a:pt x="168915" y="-453"/>
                        </a:lnTo>
                        <a:lnTo>
                          <a:pt x="168915" y="167358"/>
                        </a:lnTo>
                        <a:lnTo>
                          <a:pt x="-59" y="167358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91" name="Freeform: Shape 90">
                    <a:extLst>
                      <a:ext uri="{FF2B5EF4-FFF2-40B4-BE49-F238E27FC236}">
                        <a16:creationId xmlns:a16="http://schemas.microsoft.com/office/drawing/2014/main" xmlns="" id="{AC1F10DE-74B1-4019-AF6C-0D021847097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316709" y="4257610"/>
                    <a:ext cx="168974" cy="167807"/>
                  </a:xfrm>
                  <a:custGeom>
                    <a:avLst/>
                    <a:gdLst>
                      <a:gd name="connsiteX0" fmla="*/ -89 w 168974"/>
                      <a:gd name="connsiteY0" fmla="*/ -453 h 167807"/>
                      <a:gd name="connsiteX1" fmla="*/ 168886 w 168974"/>
                      <a:gd name="connsiteY1" fmla="*/ -453 h 167807"/>
                      <a:gd name="connsiteX2" fmla="*/ 168886 w 168974"/>
                      <a:gd name="connsiteY2" fmla="*/ 167355 h 167807"/>
                      <a:gd name="connsiteX3" fmla="*/ -89 w 168974"/>
                      <a:gd name="connsiteY3" fmla="*/ 167355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89" y="-453"/>
                        </a:moveTo>
                        <a:lnTo>
                          <a:pt x="168886" y="-453"/>
                        </a:lnTo>
                        <a:lnTo>
                          <a:pt x="168886" y="167355"/>
                        </a:lnTo>
                        <a:lnTo>
                          <a:pt x="-89" y="167355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92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9491325" y="3578247"/>
                  <a:ext cx="337949" cy="167811"/>
                  <a:chOff x="9491325" y="3578247"/>
                  <a:chExt cx="337949" cy="167811"/>
                </a:xfrm>
              </p:grpSpPr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xmlns="" id="{33C5335B-EBC5-4B4B-83C7-9FE3DF46367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660299" y="3578247"/>
                    <a:ext cx="168974" cy="167811"/>
                  </a:xfrm>
                  <a:custGeom>
                    <a:avLst/>
                    <a:gdLst>
                      <a:gd name="connsiteX0" fmla="*/ -27 w 168974"/>
                      <a:gd name="connsiteY0" fmla="*/ -472 h 167811"/>
                      <a:gd name="connsiteX1" fmla="*/ 168948 w 168974"/>
                      <a:gd name="connsiteY1" fmla="*/ -472 h 167811"/>
                      <a:gd name="connsiteX2" fmla="*/ 168948 w 168974"/>
                      <a:gd name="connsiteY2" fmla="*/ 167340 h 167811"/>
                      <a:gd name="connsiteX3" fmla="*/ -27 w 168974"/>
                      <a:gd name="connsiteY3" fmla="*/ 167340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27" y="-472"/>
                        </a:moveTo>
                        <a:lnTo>
                          <a:pt x="168948" y="-472"/>
                        </a:lnTo>
                        <a:lnTo>
                          <a:pt x="168948" y="167340"/>
                        </a:lnTo>
                        <a:lnTo>
                          <a:pt x="-27" y="167340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xmlns="" id="{E9F0CCF6-7E3A-4F9D-B5F6-D17A3AD7053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491325" y="3578247"/>
                    <a:ext cx="168974" cy="167807"/>
                  </a:xfrm>
                  <a:custGeom>
                    <a:avLst/>
                    <a:gdLst>
                      <a:gd name="connsiteX0" fmla="*/ -57 w 168974"/>
                      <a:gd name="connsiteY0" fmla="*/ -472 h 167807"/>
                      <a:gd name="connsiteX1" fmla="*/ 168918 w 168974"/>
                      <a:gd name="connsiteY1" fmla="*/ -472 h 167807"/>
                      <a:gd name="connsiteX2" fmla="*/ 168918 w 168974"/>
                      <a:gd name="connsiteY2" fmla="*/ 167336 h 167807"/>
                      <a:gd name="connsiteX3" fmla="*/ -57 w 168974"/>
                      <a:gd name="connsiteY3" fmla="*/ 167336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57" y="-472"/>
                        </a:moveTo>
                        <a:lnTo>
                          <a:pt x="168918" y="-472"/>
                        </a:lnTo>
                        <a:lnTo>
                          <a:pt x="168918" y="167336"/>
                        </a:lnTo>
                        <a:lnTo>
                          <a:pt x="-57" y="167336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95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7698968" y="4437136"/>
                  <a:ext cx="337949" cy="167811"/>
                  <a:chOff x="7698968" y="4437136"/>
                  <a:chExt cx="337949" cy="167811"/>
                </a:xfrm>
              </p:grpSpPr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xmlns="" id="{E9BC969D-22AE-4358-8A71-D5BB30DF18E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867942" y="4437136"/>
                    <a:ext cx="168974" cy="167811"/>
                  </a:xfrm>
                  <a:custGeom>
                    <a:avLst/>
                    <a:gdLst>
                      <a:gd name="connsiteX0" fmla="*/ -77 w 168974"/>
                      <a:gd name="connsiteY0" fmla="*/ -448 h 167811"/>
                      <a:gd name="connsiteX1" fmla="*/ 168898 w 168974"/>
                      <a:gd name="connsiteY1" fmla="*/ -448 h 167811"/>
                      <a:gd name="connsiteX2" fmla="*/ 168898 w 168974"/>
                      <a:gd name="connsiteY2" fmla="*/ 167364 h 167811"/>
                      <a:gd name="connsiteX3" fmla="*/ -77 w 168974"/>
                      <a:gd name="connsiteY3" fmla="*/ 167364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77" y="-448"/>
                        </a:moveTo>
                        <a:lnTo>
                          <a:pt x="168898" y="-448"/>
                        </a:lnTo>
                        <a:lnTo>
                          <a:pt x="168898" y="167364"/>
                        </a:lnTo>
                        <a:lnTo>
                          <a:pt x="-77" y="167364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xmlns="" id="{006FBCE0-E153-4D6A-A5F4-AB10052F09F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698968" y="4437136"/>
                    <a:ext cx="168974" cy="167807"/>
                  </a:xfrm>
                  <a:custGeom>
                    <a:avLst/>
                    <a:gdLst>
                      <a:gd name="connsiteX0" fmla="*/ -106 w 168974"/>
                      <a:gd name="connsiteY0" fmla="*/ -448 h 167807"/>
                      <a:gd name="connsiteX1" fmla="*/ 168868 w 168974"/>
                      <a:gd name="connsiteY1" fmla="*/ -448 h 167807"/>
                      <a:gd name="connsiteX2" fmla="*/ 168868 w 168974"/>
                      <a:gd name="connsiteY2" fmla="*/ 167360 h 167807"/>
                      <a:gd name="connsiteX3" fmla="*/ -106 w 168974"/>
                      <a:gd name="connsiteY3" fmla="*/ 167360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106" y="-448"/>
                        </a:moveTo>
                        <a:lnTo>
                          <a:pt x="168868" y="-448"/>
                        </a:lnTo>
                        <a:lnTo>
                          <a:pt x="168868" y="167360"/>
                        </a:lnTo>
                        <a:lnTo>
                          <a:pt x="-106" y="167360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98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8082749" y="5390409"/>
                  <a:ext cx="337949" cy="167811"/>
                  <a:chOff x="8082749" y="5390409"/>
                  <a:chExt cx="337949" cy="167811"/>
                </a:xfrm>
              </p:grpSpPr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xmlns="" id="{FBF15750-41E7-4ECD-B423-4BF028E6A52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251724" y="5390409"/>
                    <a:ext cx="168974" cy="167811"/>
                  </a:xfrm>
                  <a:custGeom>
                    <a:avLst/>
                    <a:gdLst>
                      <a:gd name="connsiteX0" fmla="*/ -66 w 168974"/>
                      <a:gd name="connsiteY0" fmla="*/ -421 h 167811"/>
                      <a:gd name="connsiteX1" fmla="*/ 168909 w 168974"/>
                      <a:gd name="connsiteY1" fmla="*/ -421 h 167811"/>
                      <a:gd name="connsiteX2" fmla="*/ 168909 w 168974"/>
                      <a:gd name="connsiteY2" fmla="*/ 167390 h 167811"/>
                      <a:gd name="connsiteX3" fmla="*/ -66 w 168974"/>
                      <a:gd name="connsiteY3" fmla="*/ 167390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66" y="-421"/>
                        </a:moveTo>
                        <a:lnTo>
                          <a:pt x="168909" y="-421"/>
                        </a:lnTo>
                        <a:lnTo>
                          <a:pt x="168909" y="167390"/>
                        </a:lnTo>
                        <a:lnTo>
                          <a:pt x="-66" y="167390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xmlns="" id="{DA759F5B-4934-447C-B5BF-1EE137D3CC4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082749" y="5390409"/>
                    <a:ext cx="168974" cy="167807"/>
                  </a:xfrm>
                  <a:custGeom>
                    <a:avLst/>
                    <a:gdLst>
                      <a:gd name="connsiteX0" fmla="*/ -96 w 168974"/>
                      <a:gd name="connsiteY0" fmla="*/ -421 h 167807"/>
                      <a:gd name="connsiteX1" fmla="*/ 168879 w 168974"/>
                      <a:gd name="connsiteY1" fmla="*/ -421 h 167807"/>
                      <a:gd name="connsiteX2" fmla="*/ 168879 w 168974"/>
                      <a:gd name="connsiteY2" fmla="*/ 167386 h 167807"/>
                      <a:gd name="connsiteX3" fmla="*/ -96 w 168974"/>
                      <a:gd name="connsiteY3" fmla="*/ 167386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96" y="-421"/>
                        </a:moveTo>
                        <a:lnTo>
                          <a:pt x="168879" y="-421"/>
                        </a:lnTo>
                        <a:lnTo>
                          <a:pt x="168879" y="167386"/>
                        </a:lnTo>
                        <a:lnTo>
                          <a:pt x="-96" y="167386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01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9820940" y="4495505"/>
                  <a:ext cx="337949" cy="167811"/>
                  <a:chOff x="9820940" y="4495505"/>
                  <a:chExt cx="337949" cy="167811"/>
                </a:xfrm>
              </p:grpSpPr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xmlns="" id="{9CAA5325-DE5A-4820-A654-3D59ECA2BF2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989914" y="4495505"/>
                    <a:ext cx="168974" cy="167811"/>
                  </a:xfrm>
                  <a:custGeom>
                    <a:avLst/>
                    <a:gdLst>
                      <a:gd name="connsiteX0" fmla="*/ -18 w 168974"/>
                      <a:gd name="connsiteY0" fmla="*/ -446 h 167811"/>
                      <a:gd name="connsiteX1" fmla="*/ 168957 w 168974"/>
                      <a:gd name="connsiteY1" fmla="*/ -446 h 167811"/>
                      <a:gd name="connsiteX2" fmla="*/ 168957 w 168974"/>
                      <a:gd name="connsiteY2" fmla="*/ 167365 h 167811"/>
                      <a:gd name="connsiteX3" fmla="*/ -18 w 168974"/>
                      <a:gd name="connsiteY3" fmla="*/ 167365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18" y="-446"/>
                        </a:moveTo>
                        <a:lnTo>
                          <a:pt x="168957" y="-446"/>
                        </a:lnTo>
                        <a:lnTo>
                          <a:pt x="168957" y="167365"/>
                        </a:lnTo>
                        <a:lnTo>
                          <a:pt x="-18" y="167365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xmlns="" id="{82A51F33-B94E-489F-9005-BD03550B1BD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820940" y="4495505"/>
                    <a:ext cx="168974" cy="167807"/>
                  </a:xfrm>
                  <a:custGeom>
                    <a:avLst/>
                    <a:gdLst>
                      <a:gd name="connsiteX0" fmla="*/ -48 w 168974"/>
                      <a:gd name="connsiteY0" fmla="*/ -446 h 167807"/>
                      <a:gd name="connsiteX1" fmla="*/ 168927 w 168974"/>
                      <a:gd name="connsiteY1" fmla="*/ -446 h 167807"/>
                      <a:gd name="connsiteX2" fmla="*/ 168927 w 168974"/>
                      <a:gd name="connsiteY2" fmla="*/ 167361 h 167807"/>
                      <a:gd name="connsiteX3" fmla="*/ -47 w 168974"/>
                      <a:gd name="connsiteY3" fmla="*/ 167361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48" y="-446"/>
                        </a:moveTo>
                        <a:lnTo>
                          <a:pt x="168927" y="-446"/>
                        </a:lnTo>
                        <a:lnTo>
                          <a:pt x="168927" y="167361"/>
                        </a:lnTo>
                        <a:lnTo>
                          <a:pt x="-47" y="167361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04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8646379" y="4633741"/>
                  <a:ext cx="337949" cy="167811"/>
                  <a:chOff x="8646379" y="4633741"/>
                  <a:chExt cx="337949" cy="167811"/>
                </a:xfrm>
              </p:grpSpPr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xmlns="" id="{56FA158B-FB8A-4461-8D5E-3E5AAD4C040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815354" y="4633741"/>
                    <a:ext cx="168974" cy="167811"/>
                  </a:xfrm>
                  <a:custGeom>
                    <a:avLst/>
                    <a:gdLst>
                      <a:gd name="connsiteX0" fmla="*/ -50 w 168974"/>
                      <a:gd name="connsiteY0" fmla="*/ -442 h 167811"/>
                      <a:gd name="connsiteX1" fmla="*/ 168924 w 168974"/>
                      <a:gd name="connsiteY1" fmla="*/ -442 h 167811"/>
                      <a:gd name="connsiteX2" fmla="*/ 168924 w 168974"/>
                      <a:gd name="connsiteY2" fmla="*/ 167369 h 167811"/>
                      <a:gd name="connsiteX3" fmla="*/ -50 w 168974"/>
                      <a:gd name="connsiteY3" fmla="*/ 167369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50" y="-442"/>
                        </a:moveTo>
                        <a:lnTo>
                          <a:pt x="168924" y="-442"/>
                        </a:lnTo>
                        <a:lnTo>
                          <a:pt x="168924" y="167369"/>
                        </a:lnTo>
                        <a:lnTo>
                          <a:pt x="-50" y="167369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xmlns="" id="{37742362-590B-4256-A0F2-A8A241292BE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646379" y="4633741"/>
                    <a:ext cx="168974" cy="167807"/>
                  </a:xfrm>
                  <a:custGeom>
                    <a:avLst/>
                    <a:gdLst>
                      <a:gd name="connsiteX0" fmla="*/ -80 w 168974"/>
                      <a:gd name="connsiteY0" fmla="*/ -442 h 167807"/>
                      <a:gd name="connsiteX1" fmla="*/ 168895 w 168974"/>
                      <a:gd name="connsiteY1" fmla="*/ -442 h 167807"/>
                      <a:gd name="connsiteX2" fmla="*/ 168895 w 168974"/>
                      <a:gd name="connsiteY2" fmla="*/ 167365 h 167807"/>
                      <a:gd name="connsiteX3" fmla="*/ -80 w 168974"/>
                      <a:gd name="connsiteY3" fmla="*/ 167365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80" y="-442"/>
                        </a:moveTo>
                        <a:lnTo>
                          <a:pt x="168895" y="-442"/>
                        </a:lnTo>
                        <a:lnTo>
                          <a:pt x="168895" y="167365"/>
                        </a:lnTo>
                        <a:lnTo>
                          <a:pt x="-80" y="167365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07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7761102" y="4067293"/>
                  <a:ext cx="337949" cy="167811"/>
                  <a:chOff x="7761102" y="4067293"/>
                  <a:chExt cx="337949" cy="167811"/>
                </a:xfrm>
              </p:grpSpPr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xmlns="" id="{053FA92A-8EBE-4D67-AC18-6F91CAFC585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930077" y="4067293"/>
                    <a:ext cx="168974" cy="167811"/>
                  </a:xfrm>
                  <a:custGeom>
                    <a:avLst/>
                    <a:gdLst>
                      <a:gd name="connsiteX0" fmla="*/ -75 w 168974"/>
                      <a:gd name="connsiteY0" fmla="*/ -458 h 167811"/>
                      <a:gd name="connsiteX1" fmla="*/ 168900 w 168974"/>
                      <a:gd name="connsiteY1" fmla="*/ -458 h 167811"/>
                      <a:gd name="connsiteX2" fmla="*/ 168900 w 168974"/>
                      <a:gd name="connsiteY2" fmla="*/ 167353 h 167811"/>
                      <a:gd name="connsiteX3" fmla="*/ -75 w 168974"/>
                      <a:gd name="connsiteY3" fmla="*/ 167353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75" y="-458"/>
                        </a:moveTo>
                        <a:lnTo>
                          <a:pt x="168900" y="-458"/>
                        </a:lnTo>
                        <a:lnTo>
                          <a:pt x="168900" y="167353"/>
                        </a:lnTo>
                        <a:lnTo>
                          <a:pt x="-75" y="167353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xmlns="" id="{19F94C58-BAD8-40C3-89F5-C58D5A73CB9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761102" y="4067293"/>
                    <a:ext cx="168974" cy="167807"/>
                  </a:xfrm>
                  <a:custGeom>
                    <a:avLst/>
                    <a:gdLst>
                      <a:gd name="connsiteX0" fmla="*/ -105 w 168974"/>
                      <a:gd name="connsiteY0" fmla="*/ -458 h 167807"/>
                      <a:gd name="connsiteX1" fmla="*/ 168870 w 168974"/>
                      <a:gd name="connsiteY1" fmla="*/ -458 h 167807"/>
                      <a:gd name="connsiteX2" fmla="*/ 168870 w 168974"/>
                      <a:gd name="connsiteY2" fmla="*/ 167350 h 167807"/>
                      <a:gd name="connsiteX3" fmla="*/ -105 w 168974"/>
                      <a:gd name="connsiteY3" fmla="*/ 167350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105" y="-458"/>
                        </a:moveTo>
                        <a:lnTo>
                          <a:pt x="168870" y="-458"/>
                        </a:lnTo>
                        <a:lnTo>
                          <a:pt x="168870" y="167350"/>
                        </a:lnTo>
                        <a:lnTo>
                          <a:pt x="-105" y="167350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10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8782009" y="4946440"/>
                  <a:ext cx="337949" cy="167811"/>
                  <a:chOff x="8782009" y="4946440"/>
                  <a:chExt cx="337949" cy="167811"/>
                </a:xfrm>
              </p:grpSpPr>
              <p:sp>
                <p:nvSpPr>
                  <p:cNvPr id="111" name="Freeform: Shape 110">
                    <a:extLst>
                      <a:ext uri="{FF2B5EF4-FFF2-40B4-BE49-F238E27FC236}">
                        <a16:creationId xmlns:a16="http://schemas.microsoft.com/office/drawing/2014/main" xmlns="" id="{19640C95-4F6F-41B4-A26A-B617A4AAF4B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950984" y="4946440"/>
                    <a:ext cx="168974" cy="167811"/>
                  </a:xfrm>
                  <a:custGeom>
                    <a:avLst/>
                    <a:gdLst>
                      <a:gd name="connsiteX0" fmla="*/ -47 w 168974"/>
                      <a:gd name="connsiteY0" fmla="*/ -434 h 167811"/>
                      <a:gd name="connsiteX1" fmla="*/ 168928 w 168974"/>
                      <a:gd name="connsiteY1" fmla="*/ -434 h 167811"/>
                      <a:gd name="connsiteX2" fmla="*/ 168928 w 168974"/>
                      <a:gd name="connsiteY2" fmla="*/ 167378 h 167811"/>
                      <a:gd name="connsiteX3" fmla="*/ -47 w 168974"/>
                      <a:gd name="connsiteY3" fmla="*/ 167378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47" y="-434"/>
                        </a:moveTo>
                        <a:lnTo>
                          <a:pt x="168928" y="-434"/>
                        </a:lnTo>
                        <a:lnTo>
                          <a:pt x="168928" y="167378"/>
                        </a:lnTo>
                        <a:lnTo>
                          <a:pt x="-47" y="167378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xmlns="" id="{585EE81D-EBED-49B4-B457-112D6A7F7FF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782009" y="4946440"/>
                    <a:ext cx="168974" cy="167807"/>
                  </a:xfrm>
                  <a:custGeom>
                    <a:avLst/>
                    <a:gdLst>
                      <a:gd name="connsiteX0" fmla="*/ -76 w 168974"/>
                      <a:gd name="connsiteY0" fmla="*/ -434 h 167807"/>
                      <a:gd name="connsiteX1" fmla="*/ 168898 w 168974"/>
                      <a:gd name="connsiteY1" fmla="*/ -434 h 167807"/>
                      <a:gd name="connsiteX2" fmla="*/ 168898 w 168974"/>
                      <a:gd name="connsiteY2" fmla="*/ 167374 h 167807"/>
                      <a:gd name="connsiteX3" fmla="*/ -76 w 168974"/>
                      <a:gd name="connsiteY3" fmla="*/ 167374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76" y="-434"/>
                        </a:moveTo>
                        <a:lnTo>
                          <a:pt x="168898" y="-434"/>
                        </a:lnTo>
                        <a:lnTo>
                          <a:pt x="168898" y="167374"/>
                        </a:lnTo>
                        <a:lnTo>
                          <a:pt x="-76" y="167374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13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8918464" y="5519712"/>
                  <a:ext cx="337949" cy="167811"/>
                  <a:chOff x="8918464" y="5519712"/>
                  <a:chExt cx="337949" cy="167811"/>
                </a:xfrm>
              </p:grpSpPr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xmlns="" id="{BDC68E16-38DB-49BC-B701-F704126FA72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087439" y="5519712"/>
                    <a:ext cx="168974" cy="167811"/>
                  </a:xfrm>
                  <a:custGeom>
                    <a:avLst/>
                    <a:gdLst>
                      <a:gd name="connsiteX0" fmla="*/ -43 w 168974"/>
                      <a:gd name="connsiteY0" fmla="*/ -418 h 167811"/>
                      <a:gd name="connsiteX1" fmla="*/ 168932 w 168974"/>
                      <a:gd name="connsiteY1" fmla="*/ -418 h 167811"/>
                      <a:gd name="connsiteX2" fmla="*/ 168932 w 168974"/>
                      <a:gd name="connsiteY2" fmla="*/ 167394 h 167811"/>
                      <a:gd name="connsiteX3" fmla="*/ -43 w 168974"/>
                      <a:gd name="connsiteY3" fmla="*/ 167394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43" y="-418"/>
                        </a:moveTo>
                        <a:lnTo>
                          <a:pt x="168932" y="-418"/>
                        </a:lnTo>
                        <a:lnTo>
                          <a:pt x="168932" y="167394"/>
                        </a:lnTo>
                        <a:lnTo>
                          <a:pt x="-43" y="167394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xmlns="" id="{4D29A477-6111-4261-8796-864E731FD4B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918464" y="5519712"/>
                    <a:ext cx="168974" cy="167807"/>
                  </a:xfrm>
                  <a:custGeom>
                    <a:avLst/>
                    <a:gdLst>
                      <a:gd name="connsiteX0" fmla="*/ -73 w 168974"/>
                      <a:gd name="connsiteY0" fmla="*/ -418 h 167807"/>
                      <a:gd name="connsiteX1" fmla="*/ 168902 w 168974"/>
                      <a:gd name="connsiteY1" fmla="*/ -418 h 167807"/>
                      <a:gd name="connsiteX2" fmla="*/ 168902 w 168974"/>
                      <a:gd name="connsiteY2" fmla="*/ 167390 h 167807"/>
                      <a:gd name="connsiteX3" fmla="*/ -72 w 168974"/>
                      <a:gd name="connsiteY3" fmla="*/ 167390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73" y="-418"/>
                        </a:moveTo>
                        <a:lnTo>
                          <a:pt x="168902" y="-418"/>
                        </a:lnTo>
                        <a:lnTo>
                          <a:pt x="168902" y="167390"/>
                        </a:lnTo>
                        <a:lnTo>
                          <a:pt x="-72" y="167390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16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9664560" y="5496038"/>
                  <a:ext cx="337949" cy="167811"/>
                  <a:chOff x="9664560" y="5496038"/>
                  <a:chExt cx="337949" cy="167811"/>
                </a:xfrm>
              </p:grpSpPr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xmlns="" id="{B959E081-A24D-4515-94A8-A0783028AA2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833534" y="5496038"/>
                    <a:ext cx="168974" cy="167811"/>
                  </a:xfrm>
                  <a:custGeom>
                    <a:avLst/>
                    <a:gdLst>
                      <a:gd name="connsiteX0" fmla="*/ -22 w 168974"/>
                      <a:gd name="connsiteY0" fmla="*/ -418 h 167811"/>
                      <a:gd name="connsiteX1" fmla="*/ 168953 w 168974"/>
                      <a:gd name="connsiteY1" fmla="*/ -418 h 167811"/>
                      <a:gd name="connsiteX2" fmla="*/ 168953 w 168974"/>
                      <a:gd name="connsiteY2" fmla="*/ 167393 h 167811"/>
                      <a:gd name="connsiteX3" fmla="*/ -22 w 168974"/>
                      <a:gd name="connsiteY3" fmla="*/ 167393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22" y="-418"/>
                        </a:moveTo>
                        <a:lnTo>
                          <a:pt x="168953" y="-418"/>
                        </a:lnTo>
                        <a:lnTo>
                          <a:pt x="168953" y="167393"/>
                        </a:lnTo>
                        <a:lnTo>
                          <a:pt x="-22" y="167393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xmlns="" id="{C6F40B16-B2C6-4AF6-9280-C9E71A65013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664560" y="5496038"/>
                    <a:ext cx="168974" cy="167807"/>
                  </a:xfrm>
                  <a:custGeom>
                    <a:avLst/>
                    <a:gdLst>
                      <a:gd name="connsiteX0" fmla="*/ -52 w 168974"/>
                      <a:gd name="connsiteY0" fmla="*/ -418 h 167807"/>
                      <a:gd name="connsiteX1" fmla="*/ 168923 w 168974"/>
                      <a:gd name="connsiteY1" fmla="*/ -418 h 167807"/>
                      <a:gd name="connsiteX2" fmla="*/ 168923 w 168974"/>
                      <a:gd name="connsiteY2" fmla="*/ 167389 h 167807"/>
                      <a:gd name="connsiteX3" fmla="*/ -52 w 168974"/>
                      <a:gd name="connsiteY3" fmla="*/ 167389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52" y="-418"/>
                        </a:moveTo>
                        <a:lnTo>
                          <a:pt x="168923" y="-418"/>
                        </a:lnTo>
                        <a:lnTo>
                          <a:pt x="168923" y="167389"/>
                        </a:lnTo>
                        <a:lnTo>
                          <a:pt x="-52" y="167389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19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8551722" y="5214263"/>
                  <a:ext cx="337949" cy="167811"/>
                  <a:chOff x="8551722" y="5214263"/>
                  <a:chExt cx="337949" cy="167811"/>
                </a:xfrm>
              </p:grpSpPr>
              <p:sp>
                <p:nvSpPr>
                  <p:cNvPr id="120" name="Freeform: Shape 119">
                    <a:extLst>
                      <a:ext uri="{FF2B5EF4-FFF2-40B4-BE49-F238E27FC236}">
                        <a16:creationId xmlns:a16="http://schemas.microsoft.com/office/drawing/2014/main" xmlns="" id="{EEA99279-31AD-4555-AFB5-A88F5426F4D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720697" y="5214263"/>
                    <a:ext cx="168974" cy="167811"/>
                  </a:xfrm>
                  <a:custGeom>
                    <a:avLst/>
                    <a:gdLst>
                      <a:gd name="connsiteX0" fmla="*/ -53 w 168974"/>
                      <a:gd name="connsiteY0" fmla="*/ -426 h 167811"/>
                      <a:gd name="connsiteX1" fmla="*/ 168922 w 168974"/>
                      <a:gd name="connsiteY1" fmla="*/ -426 h 167811"/>
                      <a:gd name="connsiteX2" fmla="*/ 168922 w 168974"/>
                      <a:gd name="connsiteY2" fmla="*/ 167385 h 167811"/>
                      <a:gd name="connsiteX3" fmla="*/ -53 w 168974"/>
                      <a:gd name="connsiteY3" fmla="*/ 167385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53" y="-426"/>
                        </a:moveTo>
                        <a:lnTo>
                          <a:pt x="168922" y="-426"/>
                        </a:lnTo>
                        <a:lnTo>
                          <a:pt x="168922" y="167385"/>
                        </a:lnTo>
                        <a:lnTo>
                          <a:pt x="-53" y="167385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21" name="Freeform: Shape 120">
                    <a:extLst>
                      <a:ext uri="{FF2B5EF4-FFF2-40B4-BE49-F238E27FC236}">
                        <a16:creationId xmlns:a16="http://schemas.microsoft.com/office/drawing/2014/main" xmlns="" id="{C611E0A1-094D-407D-9736-D2F2DFB75BA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551722" y="5214263"/>
                    <a:ext cx="168974" cy="167807"/>
                  </a:xfrm>
                  <a:custGeom>
                    <a:avLst/>
                    <a:gdLst>
                      <a:gd name="connsiteX0" fmla="*/ -83 w 168974"/>
                      <a:gd name="connsiteY0" fmla="*/ -426 h 167807"/>
                      <a:gd name="connsiteX1" fmla="*/ 168892 w 168974"/>
                      <a:gd name="connsiteY1" fmla="*/ -426 h 167807"/>
                      <a:gd name="connsiteX2" fmla="*/ 168892 w 168974"/>
                      <a:gd name="connsiteY2" fmla="*/ 167382 h 167807"/>
                      <a:gd name="connsiteX3" fmla="*/ -83 w 168974"/>
                      <a:gd name="connsiteY3" fmla="*/ 167382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83" y="-426"/>
                        </a:moveTo>
                        <a:lnTo>
                          <a:pt x="168892" y="-426"/>
                        </a:lnTo>
                        <a:lnTo>
                          <a:pt x="168892" y="167382"/>
                        </a:lnTo>
                        <a:lnTo>
                          <a:pt x="-83" y="167382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22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10049898" y="4809673"/>
                  <a:ext cx="337949" cy="167811"/>
                  <a:chOff x="10049898" y="4809673"/>
                  <a:chExt cx="337949" cy="167811"/>
                </a:xfrm>
              </p:grpSpPr>
              <p:sp>
                <p:nvSpPr>
                  <p:cNvPr id="123" name="Freeform: Shape 122">
                    <a:extLst>
                      <a:ext uri="{FF2B5EF4-FFF2-40B4-BE49-F238E27FC236}">
                        <a16:creationId xmlns:a16="http://schemas.microsoft.com/office/drawing/2014/main" xmlns="" id="{3F2E5E9A-5670-424A-A905-DBE34FEC8E4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218873" y="4809673"/>
                    <a:ext cx="168974" cy="167811"/>
                  </a:xfrm>
                  <a:custGeom>
                    <a:avLst/>
                    <a:gdLst>
                      <a:gd name="connsiteX0" fmla="*/ -11 w 168974"/>
                      <a:gd name="connsiteY0" fmla="*/ -437 h 167811"/>
                      <a:gd name="connsiteX1" fmla="*/ 168963 w 168974"/>
                      <a:gd name="connsiteY1" fmla="*/ -437 h 167811"/>
                      <a:gd name="connsiteX2" fmla="*/ 168963 w 168974"/>
                      <a:gd name="connsiteY2" fmla="*/ 167374 h 167811"/>
                      <a:gd name="connsiteX3" fmla="*/ -11 w 168974"/>
                      <a:gd name="connsiteY3" fmla="*/ 167374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11" y="-437"/>
                        </a:moveTo>
                        <a:lnTo>
                          <a:pt x="168963" y="-437"/>
                        </a:lnTo>
                        <a:lnTo>
                          <a:pt x="168963" y="167374"/>
                        </a:lnTo>
                        <a:lnTo>
                          <a:pt x="-11" y="167374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xmlns="" id="{456D0380-CEA8-44CC-85F5-CC248615CB1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049898" y="4809673"/>
                    <a:ext cx="168974" cy="167807"/>
                  </a:xfrm>
                  <a:custGeom>
                    <a:avLst/>
                    <a:gdLst>
                      <a:gd name="connsiteX0" fmla="*/ -41 w 168974"/>
                      <a:gd name="connsiteY0" fmla="*/ -437 h 167807"/>
                      <a:gd name="connsiteX1" fmla="*/ 168934 w 168974"/>
                      <a:gd name="connsiteY1" fmla="*/ -437 h 167807"/>
                      <a:gd name="connsiteX2" fmla="*/ 168934 w 168974"/>
                      <a:gd name="connsiteY2" fmla="*/ 167370 h 167807"/>
                      <a:gd name="connsiteX3" fmla="*/ -41 w 168974"/>
                      <a:gd name="connsiteY3" fmla="*/ 167370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41" y="-437"/>
                        </a:moveTo>
                        <a:lnTo>
                          <a:pt x="168934" y="-437"/>
                        </a:lnTo>
                        <a:lnTo>
                          <a:pt x="168934" y="167370"/>
                        </a:lnTo>
                        <a:lnTo>
                          <a:pt x="-41" y="167370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25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9953970" y="5153670"/>
                  <a:ext cx="337949" cy="167811"/>
                  <a:chOff x="9953970" y="5153670"/>
                  <a:chExt cx="337949" cy="167811"/>
                </a:xfrm>
              </p:grpSpPr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xmlns="" id="{7505B61F-F343-4988-B854-BA892FA550F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122945" y="5153670"/>
                    <a:ext cx="168974" cy="167811"/>
                  </a:xfrm>
                  <a:custGeom>
                    <a:avLst/>
                    <a:gdLst>
                      <a:gd name="connsiteX0" fmla="*/ -14 w 168974"/>
                      <a:gd name="connsiteY0" fmla="*/ -428 h 167811"/>
                      <a:gd name="connsiteX1" fmla="*/ 168961 w 168974"/>
                      <a:gd name="connsiteY1" fmla="*/ -428 h 167811"/>
                      <a:gd name="connsiteX2" fmla="*/ 168961 w 168974"/>
                      <a:gd name="connsiteY2" fmla="*/ 167384 h 167811"/>
                      <a:gd name="connsiteX3" fmla="*/ -14 w 168974"/>
                      <a:gd name="connsiteY3" fmla="*/ 167384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14" y="-428"/>
                        </a:moveTo>
                        <a:lnTo>
                          <a:pt x="168961" y="-428"/>
                        </a:lnTo>
                        <a:lnTo>
                          <a:pt x="168961" y="167384"/>
                        </a:lnTo>
                        <a:lnTo>
                          <a:pt x="-14" y="167384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27" name="Freeform: Shape 126">
                    <a:extLst>
                      <a:ext uri="{FF2B5EF4-FFF2-40B4-BE49-F238E27FC236}">
                        <a16:creationId xmlns:a16="http://schemas.microsoft.com/office/drawing/2014/main" xmlns="" id="{F22D7D78-82AE-4106-977E-DE6880500B1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953970" y="5153670"/>
                    <a:ext cx="168974" cy="167807"/>
                  </a:xfrm>
                  <a:custGeom>
                    <a:avLst/>
                    <a:gdLst>
                      <a:gd name="connsiteX0" fmla="*/ -44 w 168974"/>
                      <a:gd name="connsiteY0" fmla="*/ -428 h 167807"/>
                      <a:gd name="connsiteX1" fmla="*/ 168931 w 168974"/>
                      <a:gd name="connsiteY1" fmla="*/ -428 h 167807"/>
                      <a:gd name="connsiteX2" fmla="*/ 168931 w 168974"/>
                      <a:gd name="connsiteY2" fmla="*/ 167380 h 167807"/>
                      <a:gd name="connsiteX3" fmla="*/ -44 w 168974"/>
                      <a:gd name="connsiteY3" fmla="*/ 167380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44" y="-428"/>
                        </a:moveTo>
                        <a:lnTo>
                          <a:pt x="168931" y="-428"/>
                        </a:lnTo>
                        <a:lnTo>
                          <a:pt x="168931" y="167380"/>
                        </a:lnTo>
                        <a:lnTo>
                          <a:pt x="-44" y="167380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28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10229260" y="4236814"/>
                  <a:ext cx="337949" cy="167811"/>
                  <a:chOff x="10229260" y="4236814"/>
                  <a:chExt cx="337949" cy="167811"/>
                </a:xfrm>
              </p:grpSpPr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xmlns="" id="{8529EA3C-D695-4023-AAD0-992DEB425EC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398235" y="4236814"/>
                    <a:ext cx="168974" cy="167811"/>
                  </a:xfrm>
                  <a:custGeom>
                    <a:avLst/>
                    <a:gdLst>
                      <a:gd name="connsiteX0" fmla="*/ -6 w 168974"/>
                      <a:gd name="connsiteY0" fmla="*/ -453 h 167811"/>
                      <a:gd name="connsiteX1" fmla="*/ 168968 w 168974"/>
                      <a:gd name="connsiteY1" fmla="*/ -453 h 167811"/>
                      <a:gd name="connsiteX2" fmla="*/ 168968 w 168974"/>
                      <a:gd name="connsiteY2" fmla="*/ 167358 h 167811"/>
                      <a:gd name="connsiteX3" fmla="*/ -6 w 168974"/>
                      <a:gd name="connsiteY3" fmla="*/ 167358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6" y="-453"/>
                        </a:moveTo>
                        <a:lnTo>
                          <a:pt x="168968" y="-453"/>
                        </a:lnTo>
                        <a:lnTo>
                          <a:pt x="168968" y="167358"/>
                        </a:lnTo>
                        <a:lnTo>
                          <a:pt x="-6" y="167358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xmlns="" id="{2F6804DC-8BE0-4C5E-81D1-D6C777EEEA2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229260" y="4236814"/>
                    <a:ext cx="168974" cy="167807"/>
                  </a:xfrm>
                  <a:custGeom>
                    <a:avLst/>
                    <a:gdLst>
                      <a:gd name="connsiteX0" fmla="*/ -36 w 168974"/>
                      <a:gd name="connsiteY0" fmla="*/ -453 h 167807"/>
                      <a:gd name="connsiteX1" fmla="*/ 168939 w 168974"/>
                      <a:gd name="connsiteY1" fmla="*/ -453 h 167807"/>
                      <a:gd name="connsiteX2" fmla="*/ 168939 w 168974"/>
                      <a:gd name="connsiteY2" fmla="*/ 167354 h 167807"/>
                      <a:gd name="connsiteX3" fmla="*/ -36 w 168974"/>
                      <a:gd name="connsiteY3" fmla="*/ 167354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36" y="-453"/>
                        </a:moveTo>
                        <a:lnTo>
                          <a:pt x="168939" y="-453"/>
                        </a:lnTo>
                        <a:lnTo>
                          <a:pt x="168939" y="167354"/>
                        </a:lnTo>
                        <a:lnTo>
                          <a:pt x="-36" y="167354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31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10109538" y="3631028"/>
                  <a:ext cx="337949" cy="167811"/>
                  <a:chOff x="10109538" y="3631028"/>
                  <a:chExt cx="337949" cy="167811"/>
                </a:xfrm>
              </p:grpSpPr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xmlns="" id="{174D7A36-3425-41E2-9CCE-18D14035450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278513" y="3631028"/>
                    <a:ext cx="168974" cy="167811"/>
                  </a:xfrm>
                  <a:custGeom>
                    <a:avLst/>
                    <a:gdLst>
                      <a:gd name="connsiteX0" fmla="*/ -10 w 168974"/>
                      <a:gd name="connsiteY0" fmla="*/ -470 h 167811"/>
                      <a:gd name="connsiteX1" fmla="*/ 168965 w 168974"/>
                      <a:gd name="connsiteY1" fmla="*/ -470 h 167811"/>
                      <a:gd name="connsiteX2" fmla="*/ 168965 w 168974"/>
                      <a:gd name="connsiteY2" fmla="*/ 167341 h 167811"/>
                      <a:gd name="connsiteX3" fmla="*/ -10 w 168974"/>
                      <a:gd name="connsiteY3" fmla="*/ 167341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10" y="-470"/>
                        </a:moveTo>
                        <a:lnTo>
                          <a:pt x="168965" y="-470"/>
                        </a:lnTo>
                        <a:lnTo>
                          <a:pt x="168965" y="167341"/>
                        </a:lnTo>
                        <a:lnTo>
                          <a:pt x="-10" y="167341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xmlns="" id="{2C5EC220-D851-4878-92AD-85B4A133F0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109538" y="3631028"/>
                    <a:ext cx="168974" cy="167807"/>
                  </a:xfrm>
                  <a:custGeom>
                    <a:avLst/>
                    <a:gdLst>
                      <a:gd name="connsiteX0" fmla="*/ -40 w 168974"/>
                      <a:gd name="connsiteY0" fmla="*/ -470 h 167807"/>
                      <a:gd name="connsiteX1" fmla="*/ 168935 w 168974"/>
                      <a:gd name="connsiteY1" fmla="*/ -470 h 167807"/>
                      <a:gd name="connsiteX2" fmla="*/ 168935 w 168974"/>
                      <a:gd name="connsiteY2" fmla="*/ 167337 h 167807"/>
                      <a:gd name="connsiteX3" fmla="*/ -39 w 168974"/>
                      <a:gd name="connsiteY3" fmla="*/ 167337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40" y="-470"/>
                        </a:moveTo>
                        <a:lnTo>
                          <a:pt x="168935" y="-470"/>
                        </a:lnTo>
                        <a:lnTo>
                          <a:pt x="168935" y="167337"/>
                        </a:lnTo>
                        <a:lnTo>
                          <a:pt x="-39" y="167337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34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6993839" y="5000629"/>
                  <a:ext cx="337949" cy="167811"/>
                  <a:chOff x="6993839" y="5000629"/>
                  <a:chExt cx="337949" cy="167811"/>
                </a:xfrm>
              </p:grpSpPr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xmlns="" id="{AB887C0F-90FD-4C5F-A4C4-8A1D9C75E59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62814" y="5000629"/>
                    <a:ext cx="168974" cy="167811"/>
                  </a:xfrm>
                  <a:custGeom>
                    <a:avLst/>
                    <a:gdLst>
                      <a:gd name="connsiteX0" fmla="*/ -96 w 168974"/>
                      <a:gd name="connsiteY0" fmla="*/ -432 h 167811"/>
                      <a:gd name="connsiteX1" fmla="*/ 168879 w 168974"/>
                      <a:gd name="connsiteY1" fmla="*/ -432 h 167811"/>
                      <a:gd name="connsiteX2" fmla="*/ 168879 w 168974"/>
                      <a:gd name="connsiteY2" fmla="*/ 167379 h 167811"/>
                      <a:gd name="connsiteX3" fmla="*/ -96 w 168974"/>
                      <a:gd name="connsiteY3" fmla="*/ 167379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96" y="-432"/>
                        </a:moveTo>
                        <a:lnTo>
                          <a:pt x="168879" y="-432"/>
                        </a:lnTo>
                        <a:lnTo>
                          <a:pt x="168879" y="167379"/>
                        </a:lnTo>
                        <a:lnTo>
                          <a:pt x="-96" y="167379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xmlns="" id="{C57FDD71-3D69-4529-98C0-E19B33BAEEF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6993839" y="5000629"/>
                    <a:ext cx="168974" cy="167807"/>
                  </a:xfrm>
                  <a:custGeom>
                    <a:avLst/>
                    <a:gdLst>
                      <a:gd name="connsiteX0" fmla="*/ -126 w 168974"/>
                      <a:gd name="connsiteY0" fmla="*/ -432 h 167807"/>
                      <a:gd name="connsiteX1" fmla="*/ 168849 w 168974"/>
                      <a:gd name="connsiteY1" fmla="*/ -432 h 167807"/>
                      <a:gd name="connsiteX2" fmla="*/ 168849 w 168974"/>
                      <a:gd name="connsiteY2" fmla="*/ 167376 h 167807"/>
                      <a:gd name="connsiteX3" fmla="*/ -126 w 168974"/>
                      <a:gd name="connsiteY3" fmla="*/ 167376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126" y="-432"/>
                        </a:moveTo>
                        <a:lnTo>
                          <a:pt x="168849" y="-432"/>
                        </a:lnTo>
                        <a:lnTo>
                          <a:pt x="168849" y="167376"/>
                        </a:lnTo>
                        <a:lnTo>
                          <a:pt x="-126" y="167376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37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9157258" y="3317965"/>
                  <a:ext cx="337949" cy="167811"/>
                  <a:chOff x="9157258" y="3317965"/>
                  <a:chExt cx="337949" cy="167811"/>
                </a:xfrm>
              </p:grpSpPr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xmlns="" id="{96F5A8C9-C27B-4944-9C87-213488C57F4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326233" y="3317965"/>
                    <a:ext cx="168974" cy="167811"/>
                  </a:xfrm>
                  <a:custGeom>
                    <a:avLst/>
                    <a:gdLst>
                      <a:gd name="connsiteX0" fmla="*/ -36 w 168974"/>
                      <a:gd name="connsiteY0" fmla="*/ -479 h 167811"/>
                      <a:gd name="connsiteX1" fmla="*/ 168939 w 168974"/>
                      <a:gd name="connsiteY1" fmla="*/ -479 h 167811"/>
                      <a:gd name="connsiteX2" fmla="*/ 168939 w 168974"/>
                      <a:gd name="connsiteY2" fmla="*/ 167332 h 167811"/>
                      <a:gd name="connsiteX3" fmla="*/ -36 w 168974"/>
                      <a:gd name="connsiteY3" fmla="*/ 167332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36" y="-479"/>
                        </a:moveTo>
                        <a:lnTo>
                          <a:pt x="168939" y="-479"/>
                        </a:lnTo>
                        <a:lnTo>
                          <a:pt x="168939" y="167332"/>
                        </a:lnTo>
                        <a:lnTo>
                          <a:pt x="-36" y="167332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xmlns="" id="{11970BB0-AED4-446D-AA19-AD45E06D528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157258" y="3317965"/>
                    <a:ext cx="168974" cy="167807"/>
                  </a:xfrm>
                  <a:custGeom>
                    <a:avLst/>
                    <a:gdLst>
                      <a:gd name="connsiteX0" fmla="*/ -66 w 168974"/>
                      <a:gd name="connsiteY0" fmla="*/ -479 h 167807"/>
                      <a:gd name="connsiteX1" fmla="*/ 168909 w 168974"/>
                      <a:gd name="connsiteY1" fmla="*/ -479 h 167807"/>
                      <a:gd name="connsiteX2" fmla="*/ 168909 w 168974"/>
                      <a:gd name="connsiteY2" fmla="*/ 167329 h 167807"/>
                      <a:gd name="connsiteX3" fmla="*/ -66 w 168974"/>
                      <a:gd name="connsiteY3" fmla="*/ 167329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66" y="-479"/>
                        </a:moveTo>
                        <a:lnTo>
                          <a:pt x="168909" y="-479"/>
                        </a:lnTo>
                        <a:lnTo>
                          <a:pt x="168909" y="167329"/>
                        </a:lnTo>
                        <a:lnTo>
                          <a:pt x="-66" y="167329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40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7086165" y="4530089"/>
                  <a:ext cx="337949" cy="167811"/>
                  <a:chOff x="7086165" y="4530089"/>
                  <a:chExt cx="337949" cy="167811"/>
                </a:xfrm>
              </p:grpSpPr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xmlns="" id="{C335C719-835B-4B3F-9EB6-59D4B3D2852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255140" y="4530089"/>
                    <a:ext cx="168974" cy="167811"/>
                  </a:xfrm>
                  <a:custGeom>
                    <a:avLst/>
                    <a:gdLst>
                      <a:gd name="connsiteX0" fmla="*/ -94 w 168974"/>
                      <a:gd name="connsiteY0" fmla="*/ -445 h 167811"/>
                      <a:gd name="connsiteX1" fmla="*/ 168881 w 168974"/>
                      <a:gd name="connsiteY1" fmla="*/ -445 h 167811"/>
                      <a:gd name="connsiteX2" fmla="*/ 168881 w 168974"/>
                      <a:gd name="connsiteY2" fmla="*/ 167366 h 167811"/>
                      <a:gd name="connsiteX3" fmla="*/ -94 w 168974"/>
                      <a:gd name="connsiteY3" fmla="*/ 167366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94" y="-445"/>
                        </a:moveTo>
                        <a:lnTo>
                          <a:pt x="168881" y="-445"/>
                        </a:lnTo>
                        <a:lnTo>
                          <a:pt x="168881" y="167366"/>
                        </a:lnTo>
                        <a:lnTo>
                          <a:pt x="-94" y="167366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xmlns="" id="{A5F1D958-F925-43DB-BED6-2D5060500BC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086165" y="4530089"/>
                    <a:ext cx="168974" cy="167807"/>
                  </a:xfrm>
                  <a:custGeom>
                    <a:avLst/>
                    <a:gdLst>
                      <a:gd name="connsiteX0" fmla="*/ -123 w 168974"/>
                      <a:gd name="connsiteY0" fmla="*/ -445 h 167807"/>
                      <a:gd name="connsiteX1" fmla="*/ 168851 w 168974"/>
                      <a:gd name="connsiteY1" fmla="*/ -445 h 167807"/>
                      <a:gd name="connsiteX2" fmla="*/ 168851 w 168974"/>
                      <a:gd name="connsiteY2" fmla="*/ 167362 h 167807"/>
                      <a:gd name="connsiteX3" fmla="*/ -123 w 168974"/>
                      <a:gd name="connsiteY3" fmla="*/ 167362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123" y="-445"/>
                        </a:moveTo>
                        <a:lnTo>
                          <a:pt x="168851" y="-445"/>
                        </a:lnTo>
                        <a:lnTo>
                          <a:pt x="168851" y="167362"/>
                        </a:lnTo>
                        <a:lnTo>
                          <a:pt x="-123" y="167362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43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7305080" y="5419923"/>
                  <a:ext cx="337949" cy="167811"/>
                  <a:chOff x="7305080" y="5419923"/>
                  <a:chExt cx="337949" cy="167811"/>
                </a:xfrm>
              </p:grpSpPr>
              <p:sp>
                <p:nvSpPr>
                  <p:cNvPr id="144" name="Freeform: Shape 143">
                    <a:extLst>
                      <a:ext uri="{FF2B5EF4-FFF2-40B4-BE49-F238E27FC236}">
                        <a16:creationId xmlns:a16="http://schemas.microsoft.com/office/drawing/2014/main" xmlns="" id="{A9A24A6A-FE1D-45F0-91FF-EFA72E2625B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474055" y="5419923"/>
                    <a:ext cx="168974" cy="167811"/>
                  </a:xfrm>
                  <a:custGeom>
                    <a:avLst/>
                    <a:gdLst>
                      <a:gd name="connsiteX0" fmla="*/ -87 w 168974"/>
                      <a:gd name="connsiteY0" fmla="*/ -420 h 167811"/>
                      <a:gd name="connsiteX1" fmla="*/ 168887 w 168974"/>
                      <a:gd name="connsiteY1" fmla="*/ -420 h 167811"/>
                      <a:gd name="connsiteX2" fmla="*/ 168887 w 168974"/>
                      <a:gd name="connsiteY2" fmla="*/ 167391 h 167811"/>
                      <a:gd name="connsiteX3" fmla="*/ -87 w 168974"/>
                      <a:gd name="connsiteY3" fmla="*/ 167391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87" y="-420"/>
                        </a:moveTo>
                        <a:lnTo>
                          <a:pt x="168887" y="-420"/>
                        </a:lnTo>
                        <a:lnTo>
                          <a:pt x="168887" y="167391"/>
                        </a:lnTo>
                        <a:lnTo>
                          <a:pt x="-87" y="167391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45" name="Freeform: Shape 144">
                    <a:extLst>
                      <a:ext uri="{FF2B5EF4-FFF2-40B4-BE49-F238E27FC236}">
                        <a16:creationId xmlns:a16="http://schemas.microsoft.com/office/drawing/2014/main" xmlns="" id="{76701285-2FB9-4407-9CAC-E96E1528DC7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305080" y="5419923"/>
                    <a:ext cx="168974" cy="167807"/>
                  </a:xfrm>
                  <a:custGeom>
                    <a:avLst/>
                    <a:gdLst>
                      <a:gd name="connsiteX0" fmla="*/ -117 w 168974"/>
                      <a:gd name="connsiteY0" fmla="*/ -420 h 167807"/>
                      <a:gd name="connsiteX1" fmla="*/ 168858 w 168974"/>
                      <a:gd name="connsiteY1" fmla="*/ -420 h 167807"/>
                      <a:gd name="connsiteX2" fmla="*/ 168858 w 168974"/>
                      <a:gd name="connsiteY2" fmla="*/ 167387 h 167807"/>
                      <a:gd name="connsiteX3" fmla="*/ -117 w 168974"/>
                      <a:gd name="connsiteY3" fmla="*/ 167387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117" y="-420"/>
                        </a:moveTo>
                        <a:lnTo>
                          <a:pt x="168858" y="-420"/>
                        </a:lnTo>
                        <a:lnTo>
                          <a:pt x="168858" y="167387"/>
                        </a:lnTo>
                        <a:lnTo>
                          <a:pt x="-117" y="167387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46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8575963" y="3338377"/>
                  <a:ext cx="337949" cy="167811"/>
                  <a:chOff x="8575963" y="3338377"/>
                  <a:chExt cx="337949" cy="167811"/>
                </a:xfrm>
              </p:grpSpPr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xmlns="" id="{E485E9FE-1352-40C3-96D9-42B6A0C5F13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744937" y="3338377"/>
                    <a:ext cx="168974" cy="167811"/>
                  </a:xfrm>
                  <a:custGeom>
                    <a:avLst/>
                    <a:gdLst>
                      <a:gd name="connsiteX0" fmla="*/ -52 w 168974"/>
                      <a:gd name="connsiteY0" fmla="*/ -478 h 167811"/>
                      <a:gd name="connsiteX1" fmla="*/ 168922 w 168974"/>
                      <a:gd name="connsiteY1" fmla="*/ -478 h 167811"/>
                      <a:gd name="connsiteX2" fmla="*/ 168922 w 168974"/>
                      <a:gd name="connsiteY2" fmla="*/ 167333 h 167811"/>
                      <a:gd name="connsiteX3" fmla="*/ -52 w 168974"/>
                      <a:gd name="connsiteY3" fmla="*/ 167333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52" y="-478"/>
                        </a:moveTo>
                        <a:lnTo>
                          <a:pt x="168922" y="-478"/>
                        </a:lnTo>
                        <a:lnTo>
                          <a:pt x="168922" y="167333"/>
                        </a:lnTo>
                        <a:lnTo>
                          <a:pt x="-52" y="167333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xmlns="" id="{4B0D8A34-DBE3-4627-B10C-E13235C6735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575963" y="3338377"/>
                    <a:ext cx="168974" cy="167807"/>
                  </a:xfrm>
                  <a:custGeom>
                    <a:avLst/>
                    <a:gdLst>
                      <a:gd name="connsiteX0" fmla="*/ -82 w 168974"/>
                      <a:gd name="connsiteY0" fmla="*/ -478 h 167807"/>
                      <a:gd name="connsiteX1" fmla="*/ 168893 w 168974"/>
                      <a:gd name="connsiteY1" fmla="*/ -478 h 167807"/>
                      <a:gd name="connsiteX2" fmla="*/ 168893 w 168974"/>
                      <a:gd name="connsiteY2" fmla="*/ 167329 h 167807"/>
                      <a:gd name="connsiteX3" fmla="*/ -82 w 168974"/>
                      <a:gd name="connsiteY3" fmla="*/ 167329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82" y="-478"/>
                        </a:moveTo>
                        <a:lnTo>
                          <a:pt x="168893" y="-478"/>
                        </a:lnTo>
                        <a:lnTo>
                          <a:pt x="168893" y="167329"/>
                        </a:lnTo>
                        <a:lnTo>
                          <a:pt x="-82" y="167329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49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7591076" y="3544661"/>
                  <a:ext cx="337949" cy="167811"/>
                  <a:chOff x="7591076" y="3544661"/>
                  <a:chExt cx="337949" cy="167811"/>
                </a:xfrm>
              </p:grpSpPr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xmlns="" id="{FB572A47-819C-4D80-9AD1-60B0CD8F2CC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760050" y="3544661"/>
                    <a:ext cx="168974" cy="167811"/>
                  </a:xfrm>
                  <a:custGeom>
                    <a:avLst/>
                    <a:gdLst>
                      <a:gd name="connsiteX0" fmla="*/ -80 w 168974"/>
                      <a:gd name="connsiteY0" fmla="*/ -473 h 167811"/>
                      <a:gd name="connsiteX1" fmla="*/ 168895 w 168974"/>
                      <a:gd name="connsiteY1" fmla="*/ -473 h 167811"/>
                      <a:gd name="connsiteX2" fmla="*/ 168895 w 168974"/>
                      <a:gd name="connsiteY2" fmla="*/ 167339 h 167811"/>
                      <a:gd name="connsiteX3" fmla="*/ -80 w 168974"/>
                      <a:gd name="connsiteY3" fmla="*/ 167339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80" y="-473"/>
                        </a:moveTo>
                        <a:lnTo>
                          <a:pt x="168895" y="-473"/>
                        </a:lnTo>
                        <a:lnTo>
                          <a:pt x="168895" y="167339"/>
                        </a:lnTo>
                        <a:lnTo>
                          <a:pt x="-80" y="167339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xmlns="" id="{132AD938-51B5-4098-85B7-35CF2763AF2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591076" y="3544661"/>
                    <a:ext cx="168974" cy="167807"/>
                  </a:xfrm>
                  <a:custGeom>
                    <a:avLst/>
                    <a:gdLst>
                      <a:gd name="connsiteX0" fmla="*/ -109 w 168974"/>
                      <a:gd name="connsiteY0" fmla="*/ -473 h 167807"/>
                      <a:gd name="connsiteX1" fmla="*/ 168865 w 168974"/>
                      <a:gd name="connsiteY1" fmla="*/ -473 h 167807"/>
                      <a:gd name="connsiteX2" fmla="*/ 168865 w 168974"/>
                      <a:gd name="connsiteY2" fmla="*/ 167335 h 167807"/>
                      <a:gd name="connsiteX3" fmla="*/ -109 w 168974"/>
                      <a:gd name="connsiteY3" fmla="*/ 167335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109" y="-473"/>
                        </a:moveTo>
                        <a:lnTo>
                          <a:pt x="168865" y="-473"/>
                        </a:lnTo>
                        <a:lnTo>
                          <a:pt x="168865" y="167335"/>
                        </a:lnTo>
                        <a:lnTo>
                          <a:pt x="-109" y="167335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52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8315711" y="2895047"/>
                  <a:ext cx="337949" cy="167811"/>
                  <a:chOff x="8315711" y="2895047"/>
                  <a:chExt cx="337949" cy="167811"/>
                </a:xfrm>
              </p:grpSpPr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xmlns="" id="{8069968C-5537-4F62-B10B-5FA2AE5F12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484686" y="2895047"/>
                    <a:ext cx="168974" cy="167811"/>
                  </a:xfrm>
                  <a:custGeom>
                    <a:avLst/>
                    <a:gdLst>
                      <a:gd name="connsiteX0" fmla="*/ -59 w 168974"/>
                      <a:gd name="connsiteY0" fmla="*/ -491 h 167811"/>
                      <a:gd name="connsiteX1" fmla="*/ 168915 w 168974"/>
                      <a:gd name="connsiteY1" fmla="*/ -491 h 167811"/>
                      <a:gd name="connsiteX2" fmla="*/ 168915 w 168974"/>
                      <a:gd name="connsiteY2" fmla="*/ 167320 h 167811"/>
                      <a:gd name="connsiteX3" fmla="*/ -59 w 168974"/>
                      <a:gd name="connsiteY3" fmla="*/ 167320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59" y="-491"/>
                        </a:moveTo>
                        <a:lnTo>
                          <a:pt x="168915" y="-491"/>
                        </a:lnTo>
                        <a:lnTo>
                          <a:pt x="168915" y="167320"/>
                        </a:lnTo>
                        <a:lnTo>
                          <a:pt x="-59" y="167320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xmlns="" id="{F35EC45A-2761-4283-9131-4FFBF898A13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315711" y="2895047"/>
                    <a:ext cx="168974" cy="167807"/>
                  </a:xfrm>
                  <a:custGeom>
                    <a:avLst/>
                    <a:gdLst>
                      <a:gd name="connsiteX0" fmla="*/ -89 w 168974"/>
                      <a:gd name="connsiteY0" fmla="*/ -491 h 167807"/>
                      <a:gd name="connsiteX1" fmla="*/ 168886 w 168974"/>
                      <a:gd name="connsiteY1" fmla="*/ -491 h 167807"/>
                      <a:gd name="connsiteX2" fmla="*/ 168886 w 168974"/>
                      <a:gd name="connsiteY2" fmla="*/ 167317 h 167807"/>
                      <a:gd name="connsiteX3" fmla="*/ -89 w 168974"/>
                      <a:gd name="connsiteY3" fmla="*/ 167317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89" y="-491"/>
                        </a:moveTo>
                        <a:lnTo>
                          <a:pt x="168886" y="-491"/>
                        </a:lnTo>
                        <a:lnTo>
                          <a:pt x="168886" y="167317"/>
                        </a:lnTo>
                        <a:lnTo>
                          <a:pt x="-89" y="167317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55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8479870" y="3918119"/>
                  <a:ext cx="337949" cy="167811"/>
                  <a:chOff x="8479870" y="3918119"/>
                  <a:chExt cx="337949" cy="16781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xmlns="" id="{DB86386D-3FF6-4A45-8117-34C78FC1C48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648844" y="3918119"/>
                    <a:ext cx="168974" cy="167811"/>
                  </a:xfrm>
                  <a:custGeom>
                    <a:avLst/>
                    <a:gdLst>
                      <a:gd name="connsiteX0" fmla="*/ -55 w 168974"/>
                      <a:gd name="connsiteY0" fmla="*/ -462 h 167811"/>
                      <a:gd name="connsiteX1" fmla="*/ 168920 w 168974"/>
                      <a:gd name="connsiteY1" fmla="*/ -462 h 167811"/>
                      <a:gd name="connsiteX2" fmla="*/ 168920 w 168974"/>
                      <a:gd name="connsiteY2" fmla="*/ 167349 h 167811"/>
                      <a:gd name="connsiteX3" fmla="*/ -55 w 168974"/>
                      <a:gd name="connsiteY3" fmla="*/ 167349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55" y="-462"/>
                        </a:moveTo>
                        <a:lnTo>
                          <a:pt x="168920" y="-462"/>
                        </a:lnTo>
                        <a:lnTo>
                          <a:pt x="168920" y="167349"/>
                        </a:lnTo>
                        <a:lnTo>
                          <a:pt x="-55" y="167349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xmlns="" id="{F066455F-5248-4463-8352-22150A6AEF9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479870" y="3918119"/>
                    <a:ext cx="168974" cy="167807"/>
                  </a:xfrm>
                  <a:custGeom>
                    <a:avLst/>
                    <a:gdLst>
                      <a:gd name="connsiteX0" fmla="*/ -85 w 168974"/>
                      <a:gd name="connsiteY0" fmla="*/ -462 h 167807"/>
                      <a:gd name="connsiteX1" fmla="*/ 168890 w 168974"/>
                      <a:gd name="connsiteY1" fmla="*/ -462 h 167807"/>
                      <a:gd name="connsiteX2" fmla="*/ 168890 w 168974"/>
                      <a:gd name="connsiteY2" fmla="*/ 167345 h 167807"/>
                      <a:gd name="connsiteX3" fmla="*/ -85 w 168974"/>
                      <a:gd name="connsiteY3" fmla="*/ 167345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85" y="-462"/>
                        </a:moveTo>
                        <a:lnTo>
                          <a:pt x="168890" y="-462"/>
                        </a:lnTo>
                        <a:lnTo>
                          <a:pt x="168890" y="167345"/>
                        </a:lnTo>
                        <a:lnTo>
                          <a:pt x="-85" y="167345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58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9042278" y="4015024"/>
                  <a:ext cx="337949" cy="167811"/>
                  <a:chOff x="9042278" y="4015024"/>
                  <a:chExt cx="337949" cy="167811"/>
                </a:xfrm>
              </p:grpSpPr>
              <p:sp>
                <p:nvSpPr>
                  <p:cNvPr id="159" name="Freeform: Shape 158">
                    <a:extLst>
                      <a:ext uri="{FF2B5EF4-FFF2-40B4-BE49-F238E27FC236}">
                        <a16:creationId xmlns:a16="http://schemas.microsoft.com/office/drawing/2014/main" xmlns="" id="{5C8D00B0-3535-408C-876A-C9E31F78720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211253" y="4015025"/>
                    <a:ext cx="168974" cy="167811"/>
                  </a:xfrm>
                  <a:custGeom>
                    <a:avLst/>
                    <a:gdLst>
                      <a:gd name="connsiteX0" fmla="*/ -39 w 168974"/>
                      <a:gd name="connsiteY0" fmla="*/ -460 h 167811"/>
                      <a:gd name="connsiteX1" fmla="*/ 168935 w 168974"/>
                      <a:gd name="connsiteY1" fmla="*/ -460 h 167811"/>
                      <a:gd name="connsiteX2" fmla="*/ 168935 w 168974"/>
                      <a:gd name="connsiteY2" fmla="*/ 167352 h 167811"/>
                      <a:gd name="connsiteX3" fmla="*/ -39 w 168974"/>
                      <a:gd name="connsiteY3" fmla="*/ 167352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39" y="-460"/>
                        </a:moveTo>
                        <a:lnTo>
                          <a:pt x="168935" y="-460"/>
                        </a:lnTo>
                        <a:lnTo>
                          <a:pt x="168935" y="167352"/>
                        </a:lnTo>
                        <a:lnTo>
                          <a:pt x="-39" y="167352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60" name="Freeform: Shape 159">
                    <a:extLst>
                      <a:ext uri="{FF2B5EF4-FFF2-40B4-BE49-F238E27FC236}">
                        <a16:creationId xmlns:a16="http://schemas.microsoft.com/office/drawing/2014/main" xmlns="" id="{C66B3DF0-00B8-47DA-9145-DE6622D96C7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042278" y="4015024"/>
                    <a:ext cx="168974" cy="167807"/>
                  </a:xfrm>
                  <a:custGeom>
                    <a:avLst/>
                    <a:gdLst>
                      <a:gd name="connsiteX0" fmla="*/ -69 w 168974"/>
                      <a:gd name="connsiteY0" fmla="*/ -460 h 167807"/>
                      <a:gd name="connsiteX1" fmla="*/ 168906 w 168974"/>
                      <a:gd name="connsiteY1" fmla="*/ -460 h 167807"/>
                      <a:gd name="connsiteX2" fmla="*/ 168906 w 168974"/>
                      <a:gd name="connsiteY2" fmla="*/ 167348 h 167807"/>
                      <a:gd name="connsiteX3" fmla="*/ -69 w 168974"/>
                      <a:gd name="connsiteY3" fmla="*/ 167348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69" y="-460"/>
                        </a:moveTo>
                        <a:lnTo>
                          <a:pt x="168906" y="-460"/>
                        </a:lnTo>
                        <a:lnTo>
                          <a:pt x="168906" y="167348"/>
                        </a:lnTo>
                        <a:lnTo>
                          <a:pt x="-69" y="167348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61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8925035" y="4343660"/>
                  <a:ext cx="337949" cy="167811"/>
                  <a:chOff x="8925035" y="4343660"/>
                  <a:chExt cx="337949" cy="167811"/>
                </a:xfrm>
              </p:grpSpPr>
              <p:sp>
                <p:nvSpPr>
                  <p:cNvPr id="162" name="Freeform: Shape 161">
                    <a:extLst>
                      <a:ext uri="{FF2B5EF4-FFF2-40B4-BE49-F238E27FC236}">
                        <a16:creationId xmlns:a16="http://schemas.microsoft.com/office/drawing/2014/main" xmlns="" id="{31D49F85-D443-4612-A124-B1F9FE8E9BA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094010" y="4343660"/>
                    <a:ext cx="168974" cy="167811"/>
                  </a:xfrm>
                  <a:custGeom>
                    <a:avLst/>
                    <a:gdLst>
                      <a:gd name="connsiteX0" fmla="*/ -43 w 168974"/>
                      <a:gd name="connsiteY0" fmla="*/ -450 h 167811"/>
                      <a:gd name="connsiteX1" fmla="*/ 168932 w 168974"/>
                      <a:gd name="connsiteY1" fmla="*/ -450 h 167811"/>
                      <a:gd name="connsiteX2" fmla="*/ 168932 w 168974"/>
                      <a:gd name="connsiteY2" fmla="*/ 167361 h 167811"/>
                      <a:gd name="connsiteX3" fmla="*/ -43 w 168974"/>
                      <a:gd name="connsiteY3" fmla="*/ 167361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43" y="-450"/>
                        </a:moveTo>
                        <a:lnTo>
                          <a:pt x="168932" y="-450"/>
                        </a:lnTo>
                        <a:lnTo>
                          <a:pt x="168932" y="167361"/>
                        </a:lnTo>
                        <a:lnTo>
                          <a:pt x="-43" y="167361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63" name="Freeform: Shape 162">
                    <a:extLst>
                      <a:ext uri="{FF2B5EF4-FFF2-40B4-BE49-F238E27FC236}">
                        <a16:creationId xmlns:a16="http://schemas.microsoft.com/office/drawing/2014/main" xmlns="" id="{0F2E1676-5D85-4363-B342-30BF77D81B9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925035" y="4343660"/>
                    <a:ext cx="168974" cy="167807"/>
                  </a:xfrm>
                  <a:custGeom>
                    <a:avLst/>
                    <a:gdLst>
                      <a:gd name="connsiteX0" fmla="*/ -72 w 168974"/>
                      <a:gd name="connsiteY0" fmla="*/ -450 h 167807"/>
                      <a:gd name="connsiteX1" fmla="*/ 168902 w 168974"/>
                      <a:gd name="connsiteY1" fmla="*/ -450 h 167807"/>
                      <a:gd name="connsiteX2" fmla="*/ 168902 w 168974"/>
                      <a:gd name="connsiteY2" fmla="*/ 167357 h 167807"/>
                      <a:gd name="connsiteX3" fmla="*/ -72 w 168974"/>
                      <a:gd name="connsiteY3" fmla="*/ 167357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72" y="-450"/>
                        </a:moveTo>
                        <a:lnTo>
                          <a:pt x="168902" y="-450"/>
                        </a:lnTo>
                        <a:lnTo>
                          <a:pt x="168902" y="167357"/>
                        </a:lnTo>
                        <a:lnTo>
                          <a:pt x="-72" y="167357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64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9330261" y="4676166"/>
                  <a:ext cx="337949" cy="167811"/>
                  <a:chOff x="9330261" y="4676166"/>
                  <a:chExt cx="337949" cy="167811"/>
                </a:xfrm>
              </p:grpSpPr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xmlns="" id="{6039C56F-EC0D-4EF5-9821-4EA8E71E9C8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499236" y="4676166"/>
                    <a:ext cx="168974" cy="167811"/>
                  </a:xfrm>
                  <a:custGeom>
                    <a:avLst/>
                    <a:gdLst>
                      <a:gd name="connsiteX0" fmla="*/ -31 w 168974"/>
                      <a:gd name="connsiteY0" fmla="*/ -441 h 167811"/>
                      <a:gd name="connsiteX1" fmla="*/ 168943 w 168974"/>
                      <a:gd name="connsiteY1" fmla="*/ -441 h 167811"/>
                      <a:gd name="connsiteX2" fmla="*/ 168943 w 168974"/>
                      <a:gd name="connsiteY2" fmla="*/ 167370 h 167811"/>
                      <a:gd name="connsiteX3" fmla="*/ -31 w 168974"/>
                      <a:gd name="connsiteY3" fmla="*/ 167370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31" y="-441"/>
                        </a:moveTo>
                        <a:lnTo>
                          <a:pt x="168943" y="-441"/>
                        </a:lnTo>
                        <a:lnTo>
                          <a:pt x="168943" y="167370"/>
                        </a:lnTo>
                        <a:lnTo>
                          <a:pt x="-31" y="167370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xmlns="" id="{ED6D8FAB-E389-4AFA-BB7B-857C55E322E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330261" y="4676166"/>
                    <a:ext cx="168974" cy="167807"/>
                  </a:xfrm>
                  <a:custGeom>
                    <a:avLst/>
                    <a:gdLst>
                      <a:gd name="connsiteX0" fmla="*/ -61 w 168974"/>
                      <a:gd name="connsiteY0" fmla="*/ -441 h 167807"/>
                      <a:gd name="connsiteX1" fmla="*/ 168914 w 168974"/>
                      <a:gd name="connsiteY1" fmla="*/ -441 h 167807"/>
                      <a:gd name="connsiteX2" fmla="*/ 168914 w 168974"/>
                      <a:gd name="connsiteY2" fmla="*/ 167366 h 167807"/>
                      <a:gd name="connsiteX3" fmla="*/ -61 w 168974"/>
                      <a:gd name="connsiteY3" fmla="*/ 167366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61" y="-441"/>
                        </a:moveTo>
                        <a:lnTo>
                          <a:pt x="168914" y="-441"/>
                        </a:lnTo>
                        <a:lnTo>
                          <a:pt x="168914" y="167366"/>
                        </a:lnTo>
                        <a:lnTo>
                          <a:pt x="-61" y="167366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67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9486169" y="4200544"/>
                  <a:ext cx="337949" cy="167811"/>
                  <a:chOff x="9486169" y="4200544"/>
                  <a:chExt cx="337949" cy="167811"/>
                </a:xfrm>
              </p:grpSpPr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xmlns="" id="{B4110371-3D7A-4743-B3D9-BE5A1F61096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655144" y="4200544"/>
                    <a:ext cx="168974" cy="167811"/>
                  </a:xfrm>
                  <a:custGeom>
                    <a:avLst/>
                    <a:gdLst>
                      <a:gd name="connsiteX0" fmla="*/ -27 w 168974"/>
                      <a:gd name="connsiteY0" fmla="*/ -454 h 167811"/>
                      <a:gd name="connsiteX1" fmla="*/ 168948 w 168974"/>
                      <a:gd name="connsiteY1" fmla="*/ -454 h 167811"/>
                      <a:gd name="connsiteX2" fmla="*/ 168948 w 168974"/>
                      <a:gd name="connsiteY2" fmla="*/ 167357 h 167811"/>
                      <a:gd name="connsiteX3" fmla="*/ -27 w 168974"/>
                      <a:gd name="connsiteY3" fmla="*/ 167357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27" y="-454"/>
                        </a:moveTo>
                        <a:lnTo>
                          <a:pt x="168948" y="-454"/>
                        </a:lnTo>
                        <a:lnTo>
                          <a:pt x="168948" y="167357"/>
                        </a:lnTo>
                        <a:lnTo>
                          <a:pt x="-27" y="167357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69" name="Freeform: Shape 168">
                    <a:extLst>
                      <a:ext uri="{FF2B5EF4-FFF2-40B4-BE49-F238E27FC236}">
                        <a16:creationId xmlns:a16="http://schemas.microsoft.com/office/drawing/2014/main" xmlns="" id="{7528CC0C-DA3A-4CAD-B7B3-8CF36F38656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486169" y="4200544"/>
                    <a:ext cx="168974" cy="167807"/>
                  </a:xfrm>
                  <a:custGeom>
                    <a:avLst/>
                    <a:gdLst>
                      <a:gd name="connsiteX0" fmla="*/ -57 w 168974"/>
                      <a:gd name="connsiteY0" fmla="*/ -454 h 167807"/>
                      <a:gd name="connsiteX1" fmla="*/ 168918 w 168974"/>
                      <a:gd name="connsiteY1" fmla="*/ -454 h 167807"/>
                      <a:gd name="connsiteX2" fmla="*/ 168918 w 168974"/>
                      <a:gd name="connsiteY2" fmla="*/ 167353 h 167807"/>
                      <a:gd name="connsiteX3" fmla="*/ -57 w 168974"/>
                      <a:gd name="connsiteY3" fmla="*/ 167353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57" y="-454"/>
                        </a:moveTo>
                        <a:lnTo>
                          <a:pt x="168918" y="-454"/>
                        </a:lnTo>
                        <a:lnTo>
                          <a:pt x="168918" y="167353"/>
                        </a:lnTo>
                        <a:lnTo>
                          <a:pt x="-57" y="167353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70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8882332" y="2998281"/>
                  <a:ext cx="337949" cy="167811"/>
                  <a:chOff x="8882332" y="2998281"/>
                  <a:chExt cx="337949" cy="167811"/>
                </a:xfrm>
              </p:grpSpPr>
              <p:sp>
                <p:nvSpPr>
                  <p:cNvPr id="171" name="Freeform: Shape 170">
                    <a:extLst>
                      <a:ext uri="{FF2B5EF4-FFF2-40B4-BE49-F238E27FC236}">
                        <a16:creationId xmlns:a16="http://schemas.microsoft.com/office/drawing/2014/main" xmlns="" id="{4C8C9363-E333-43E0-987F-97D83691ACD0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051307" y="2998281"/>
                    <a:ext cx="168974" cy="167811"/>
                  </a:xfrm>
                  <a:custGeom>
                    <a:avLst/>
                    <a:gdLst>
                      <a:gd name="connsiteX0" fmla="*/ -44 w 168974"/>
                      <a:gd name="connsiteY0" fmla="*/ -488 h 167811"/>
                      <a:gd name="connsiteX1" fmla="*/ 168931 w 168974"/>
                      <a:gd name="connsiteY1" fmla="*/ -488 h 167811"/>
                      <a:gd name="connsiteX2" fmla="*/ 168931 w 168974"/>
                      <a:gd name="connsiteY2" fmla="*/ 167323 h 167811"/>
                      <a:gd name="connsiteX3" fmla="*/ -44 w 168974"/>
                      <a:gd name="connsiteY3" fmla="*/ 167323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44" y="-488"/>
                        </a:moveTo>
                        <a:lnTo>
                          <a:pt x="168931" y="-488"/>
                        </a:lnTo>
                        <a:lnTo>
                          <a:pt x="168931" y="167323"/>
                        </a:lnTo>
                        <a:lnTo>
                          <a:pt x="-44" y="167323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72" name="Freeform: Shape 171">
                    <a:extLst>
                      <a:ext uri="{FF2B5EF4-FFF2-40B4-BE49-F238E27FC236}">
                        <a16:creationId xmlns:a16="http://schemas.microsoft.com/office/drawing/2014/main" xmlns="" id="{80CBB273-3670-4CF1-8498-FCD8DF93C7F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882332" y="2998281"/>
                    <a:ext cx="168974" cy="167807"/>
                  </a:xfrm>
                  <a:custGeom>
                    <a:avLst/>
                    <a:gdLst>
                      <a:gd name="connsiteX0" fmla="*/ -74 w 168974"/>
                      <a:gd name="connsiteY0" fmla="*/ -488 h 167807"/>
                      <a:gd name="connsiteX1" fmla="*/ 168901 w 168974"/>
                      <a:gd name="connsiteY1" fmla="*/ -488 h 167807"/>
                      <a:gd name="connsiteX2" fmla="*/ 168901 w 168974"/>
                      <a:gd name="connsiteY2" fmla="*/ 167320 h 167807"/>
                      <a:gd name="connsiteX3" fmla="*/ -73 w 168974"/>
                      <a:gd name="connsiteY3" fmla="*/ 167320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74" y="-488"/>
                        </a:moveTo>
                        <a:lnTo>
                          <a:pt x="168901" y="-488"/>
                        </a:lnTo>
                        <a:lnTo>
                          <a:pt x="168901" y="167320"/>
                        </a:lnTo>
                        <a:lnTo>
                          <a:pt x="-73" y="167320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73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7780822" y="3002726"/>
                  <a:ext cx="337949" cy="167811"/>
                  <a:chOff x="7780822" y="3002726"/>
                  <a:chExt cx="337949" cy="167811"/>
                </a:xfrm>
              </p:grpSpPr>
              <p:sp>
                <p:nvSpPr>
                  <p:cNvPr id="174" name="Freeform: Shape 173">
                    <a:extLst>
                      <a:ext uri="{FF2B5EF4-FFF2-40B4-BE49-F238E27FC236}">
                        <a16:creationId xmlns:a16="http://schemas.microsoft.com/office/drawing/2014/main" xmlns="" id="{F3C95B62-C9CA-4D45-896D-FC3D23FE377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949796" y="3002726"/>
                    <a:ext cx="168974" cy="167811"/>
                  </a:xfrm>
                  <a:custGeom>
                    <a:avLst/>
                    <a:gdLst>
                      <a:gd name="connsiteX0" fmla="*/ -74 w 168974"/>
                      <a:gd name="connsiteY0" fmla="*/ -488 h 167811"/>
                      <a:gd name="connsiteX1" fmla="*/ 168900 w 168974"/>
                      <a:gd name="connsiteY1" fmla="*/ -488 h 167811"/>
                      <a:gd name="connsiteX2" fmla="*/ 168900 w 168974"/>
                      <a:gd name="connsiteY2" fmla="*/ 167323 h 167811"/>
                      <a:gd name="connsiteX3" fmla="*/ -74 w 168974"/>
                      <a:gd name="connsiteY3" fmla="*/ 167323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74" y="-488"/>
                        </a:moveTo>
                        <a:lnTo>
                          <a:pt x="168900" y="-488"/>
                        </a:lnTo>
                        <a:lnTo>
                          <a:pt x="168900" y="167323"/>
                        </a:lnTo>
                        <a:lnTo>
                          <a:pt x="-74" y="167323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75" name="Freeform: Shape 174">
                    <a:extLst>
                      <a:ext uri="{FF2B5EF4-FFF2-40B4-BE49-F238E27FC236}">
                        <a16:creationId xmlns:a16="http://schemas.microsoft.com/office/drawing/2014/main" xmlns="" id="{678ED49C-24CF-4838-A8E3-41A4A6F548F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780822" y="3002726"/>
                    <a:ext cx="168974" cy="167807"/>
                  </a:xfrm>
                  <a:custGeom>
                    <a:avLst/>
                    <a:gdLst>
                      <a:gd name="connsiteX0" fmla="*/ -104 w 168974"/>
                      <a:gd name="connsiteY0" fmla="*/ -488 h 167807"/>
                      <a:gd name="connsiteX1" fmla="*/ 168871 w 168974"/>
                      <a:gd name="connsiteY1" fmla="*/ -488 h 167807"/>
                      <a:gd name="connsiteX2" fmla="*/ 168871 w 168974"/>
                      <a:gd name="connsiteY2" fmla="*/ 167320 h 167807"/>
                      <a:gd name="connsiteX3" fmla="*/ -104 w 168974"/>
                      <a:gd name="connsiteY3" fmla="*/ 167320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104" y="-488"/>
                        </a:moveTo>
                        <a:lnTo>
                          <a:pt x="168871" y="-488"/>
                        </a:lnTo>
                        <a:lnTo>
                          <a:pt x="168871" y="167320"/>
                        </a:lnTo>
                        <a:lnTo>
                          <a:pt x="-104" y="167320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76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9535154" y="3074212"/>
                  <a:ext cx="337949" cy="167811"/>
                  <a:chOff x="9535154" y="3074212"/>
                  <a:chExt cx="337949" cy="167811"/>
                </a:xfrm>
              </p:grpSpPr>
              <p:sp>
                <p:nvSpPr>
                  <p:cNvPr id="177" name="Freeform: Shape 176">
                    <a:extLst>
                      <a:ext uri="{FF2B5EF4-FFF2-40B4-BE49-F238E27FC236}">
                        <a16:creationId xmlns:a16="http://schemas.microsoft.com/office/drawing/2014/main" xmlns="" id="{3DC39690-7980-4B72-8A1D-E3332EB7ABF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704129" y="3074212"/>
                    <a:ext cx="168974" cy="167811"/>
                  </a:xfrm>
                  <a:custGeom>
                    <a:avLst/>
                    <a:gdLst>
                      <a:gd name="connsiteX0" fmla="*/ -26 w 168974"/>
                      <a:gd name="connsiteY0" fmla="*/ -486 h 167811"/>
                      <a:gd name="connsiteX1" fmla="*/ 168949 w 168974"/>
                      <a:gd name="connsiteY1" fmla="*/ -486 h 167811"/>
                      <a:gd name="connsiteX2" fmla="*/ 168949 w 168974"/>
                      <a:gd name="connsiteY2" fmla="*/ 167325 h 167811"/>
                      <a:gd name="connsiteX3" fmla="*/ -26 w 168974"/>
                      <a:gd name="connsiteY3" fmla="*/ 167325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26" y="-486"/>
                        </a:moveTo>
                        <a:lnTo>
                          <a:pt x="168949" y="-486"/>
                        </a:lnTo>
                        <a:lnTo>
                          <a:pt x="168949" y="167325"/>
                        </a:lnTo>
                        <a:lnTo>
                          <a:pt x="-26" y="167325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78" name="Freeform: Shape 177">
                    <a:extLst>
                      <a:ext uri="{FF2B5EF4-FFF2-40B4-BE49-F238E27FC236}">
                        <a16:creationId xmlns:a16="http://schemas.microsoft.com/office/drawing/2014/main" xmlns="" id="{A12154DA-721A-4AA3-995F-50C6D397053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535154" y="3074212"/>
                    <a:ext cx="168974" cy="167807"/>
                  </a:xfrm>
                  <a:custGeom>
                    <a:avLst/>
                    <a:gdLst>
                      <a:gd name="connsiteX0" fmla="*/ -55 w 168974"/>
                      <a:gd name="connsiteY0" fmla="*/ -486 h 167807"/>
                      <a:gd name="connsiteX1" fmla="*/ 168919 w 168974"/>
                      <a:gd name="connsiteY1" fmla="*/ -486 h 167807"/>
                      <a:gd name="connsiteX2" fmla="*/ 168919 w 168974"/>
                      <a:gd name="connsiteY2" fmla="*/ 167322 h 167807"/>
                      <a:gd name="connsiteX3" fmla="*/ -55 w 168974"/>
                      <a:gd name="connsiteY3" fmla="*/ 167322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55" y="-486"/>
                        </a:moveTo>
                        <a:lnTo>
                          <a:pt x="168919" y="-486"/>
                        </a:lnTo>
                        <a:lnTo>
                          <a:pt x="168919" y="167322"/>
                        </a:lnTo>
                        <a:lnTo>
                          <a:pt x="-55" y="167322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  <p:grpSp>
              <p:nvGrpSpPr>
                <p:cNvPr id="179" name="Graphic 45">
                  <a:extLst>
                    <a:ext uri="{FF2B5EF4-FFF2-40B4-BE49-F238E27FC236}">
                      <a16:creationId xmlns:a16="http://schemas.microsoft.com/office/drawing/2014/main" xmlns="" id="{B4FE4A7C-C971-4413-AC94-8ED2DB712CC7}"/>
                    </a:ext>
                  </a:extLst>
                </p:cNvPr>
                <p:cNvGrpSpPr/>
                <p:nvPr/>
              </p:nvGrpSpPr>
              <p:grpSpPr>
                <a:xfrm>
                  <a:off x="9933823" y="3320431"/>
                  <a:ext cx="337949" cy="167811"/>
                  <a:chOff x="9933823" y="3320431"/>
                  <a:chExt cx="337949" cy="167811"/>
                </a:xfrm>
              </p:grpSpPr>
              <p:sp>
                <p:nvSpPr>
                  <p:cNvPr id="180" name="Freeform: Shape 179">
                    <a:extLst>
                      <a:ext uri="{FF2B5EF4-FFF2-40B4-BE49-F238E27FC236}">
                        <a16:creationId xmlns:a16="http://schemas.microsoft.com/office/drawing/2014/main" xmlns="" id="{CF501D52-6E75-4477-9B26-2B01F190E0C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0102797" y="3320431"/>
                    <a:ext cx="168974" cy="167811"/>
                  </a:xfrm>
                  <a:custGeom>
                    <a:avLst/>
                    <a:gdLst>
                      <a:gd name="connsiteX0" fmla="*/ -15 w 168974"/>
                      <a:gd name="connsiteY0" fmla="*/ -479 h 167811"/>
                      <a:gd name="connsiteX1" fmla="*/ 168960 w 168974"/>
                      <a:gd name="connsiteY1" fmla="*/ -479 h 167811"/>
                      <a:gd name="connsiteX2" fmla="*/ 168960 w 168974"/>
                      <a:gd name="connsiteY2" fmla="*/ 167332 h 167811"/>
                      <a:gd name="connsiteX3" fmla="*/ -15 w 168974"/>
                      <a:gd name="connsiteY3" fmla="*/ 167332 h 167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11">
                        <a:moveTo>
                          <a:pt x="-15" y="-479"/>
                        </a:moveTo>
                        <a:lnTo>
                          <a:pt x="168960" y="-479"/>
                        </a:lnTo>
                        <a:lnTo>
                          <a:pt x="168960" y="167332"/>
                        </a:lnTo>
                        <a:lnTo>
                          <a:pt x="-15" y="167332"/>
                        </a:lnTo>
                        <a:close/>
                      </a:path>
                    </a:pathLst>
                  </a:custGeom>
                  <a:solidFill>
                    <a:srgbClr val="008066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  <p:sp>
                <p:nvSpPr>
                  <p:cNvPr id="181" name="Freeform: Shape 180">
                    <a:extLst>
                      <a:ext uri="{FF2B5EF4-FFF2-40B4-BE49-F238E27FC236}">
                        <a16:creationId xmlns:a16="http://schemas.microsoft.com/office/drawing/2014/main" xmlns="" id="{BE26427B-8823-4CCC-981F-435A84E7B26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933823" y="3320431"/>
                    <a:ext cx="168974" cy="167807"/>
                  </a:xfrm>
                  <a:custGeom>
                    <a:avLst/>
                    <a:gdLst>
                      <a:gd name="connsiteX0" fmla="*/ -44 w 168974"/>
                      <a:gd name="connsiteY0" fmla="*/ -479 h 167807"/>
                      <a:gd name="connsiteX1" fmla="*/ 168930 w 168974"/>
                      <a:gd name="connsiteY1" fmla="*/ -479 h 167807"/>
                      <a:gd name="connsiteX2" fmla="*/ 168930 w 168974"/>
                      <a:gd name="connsiteY2" fmla="*/ 167329 h 167807"/>
                      <a:gd name="connsiteX3" fmla="*/ -44 w 168974"/>
                      <a:gd name="connsiteY3" fmla="*/ 167329 h 167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974" h="167807">
                        <a:moveTo>
                          <a:pt x="-44" y="-479"/>
                        </a:moveTo>
                        <a:lnTo>
                          <a:pt x="168930" y="-479"/>
                        </a:lnTo>
                        <a:lnTo>
                          <a:pt x="168930" y="167329"/>
                        </a:lnTo>
                        <a:lnTo>
                          <a:pt x="-44" y="167329"/>
                        </a:lnTo>
                        <a:close/>
                      </a:path>
                    </a:pathLst>
                  </a:custGeom>
                  <a:solidFill>
                    <a:srgbClr val="00D4AA"/>
                  </a:solidFill>
                  <a:ln w="23305" cap="flat">
                    <a:noFill/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en-AU"/>
                  </a:p>
                </p:txBody>
              </p:sp>
            </p:grpSp>
          </p:grp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xmlns="" id="{DAD741ED-FFF4-4E23-A5AE-443A63907A47}"/>
                  </a:ext>
                </a:extLst>
              </p:cNvPr>
              <p:cNvSpPr/>
              <p:nvPr/>
            </p:nvSpPr>
            <p:spPr>
              <a:xfrm rot="-5400000">
                <a:off x="7238517" y="2428821"/>
                <a:ext cx="3082063" cy="3716137"/>
              </a:xfrm>
              <a:custGeom>
                <a:avLst/>
                <a:gdLst>
                  <a:gd name="connsiteX0" fmla="*/ 342661 w 3082063"/>
                  <a:gd name="connsiteY0" fmla="*/ 112908 h 3716137"/>
                  <a:gd name="connsiteX1" fmla="*/ 96049 w 3082063"/>
                  <a:gd name="connsiteY1" fmla="*/ 1387459 h 3716137"/>
                  <a:gd name="connsiteX2" fmla="*/ 112535 w 3082063"/>
                  <a:gd name="connsiteY2" fmla="*/ 3127791 h 3716137"/>
                  <a:gd name="connsiteX3" fmla="*/ 2364038 w 3082063"/>
                  <a:gd name="connsiteY3" fmla="*/ 3600866 h 3716137"/>
                  <a:gd name="connsiteX4" fmla="*/ 3066195 w 3082063"/>
                  <a:gd name="connsiteY4" fmla="*/ 1457023 h 3716137"/>
                  <a:gd name="connsiteX5" fmla="*/ 2516281 w 3082063"/>
                  <a:gd name="connsiteY5" fmla="*/ 315909 h 3716137"/>
                  <a:gd name="connsiteX6" fmla="*/ 1657183 w 3082063"/>
                  <a:gd name="connsiteY6" fmla="*/ 147880 h 3716137"/>
                  <a:gd name="connsiteX7" fmla="*/ 342661 w 3082063"/>
                  <a:gd name="connsiteY7" fmla="*/ 112908 h 3716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82063" h="3716137">
                    <a:moveTo>
                      <a:pt x="342661" y="112908"/>
                    </a:moveTo>
                    <a:cubicBezTo>
                      <a:pt x="-71016" y="370371"/>
                      <a:pt x="93042" y="841737"/>
                      <a:pt x="96049" y="1387459"/>
                    </a:cubicBezTo>
                    <a:cubicBezTo>
                      <a:pt x="99056" y="1933182"/>
                      <a:pt x="-134125" y="2610120"/>
                      <a:pt x="112535" y="3127791"/>
                    </a:cubicBezTo>
                    <a:cubicBezTo>
                      <a:pt x="359195" y="3645464"/>
                      <a:pt x="1717130" y="3870525"/>
                      <a:pt x="2364038" y="3600866"/>
                    </a:cubicBezTo>
                    <a:cubicBezTo>
                      <a:pt x="3010945" y="3331206"/>
                      <a:pt x="3129498" y="2037270"/>
                      <a:pt x="3066195" y="1457023"/>
                    </a:cubicBezTo>
                    <a:cubicBezTo>
                      <a:pt x="3002894" y="876776"/>
                      <a:pt x="2844894" y="432151"/>
                      <a:pt x="2516281" y="315909"/>
                    </a:cubicBezTo>
                    <a:cubicBezTo>
                      <a:pt x="2199963" y="204017"/>
                      <a:pt x="2090573" y="184204"/>
                      <a:pt x="1657183" y="147880"/>
                    </a:cubicBezTo>
                    <a:cubicBezTo>
                      <a:pt x="1223793" y="111556"/>
                      <a:pt x="756338" y="-144554"/>
                      <a:pt x="342661" y="112908"/>
                    </a:cubicBezTo>
                    <a:close/>
                  </a:path>
                </a:pathLst>
              </a:custGeom>
              <a:noFill/>
              <a:ln w="17479" cap="flat">
                <a:solidFill>
                  <a:srgbClr val="21353A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xmlns="" id="{908BF398-D3C7-4EB8-943D-2F3E21551B53}"/>
                </a:ext>
              </a:extLst>
            </p:cNvPr>
            <p:cNvSpPr txBox="1"/>
            <p:nvPr/>
          </p:nvSpPr>
          <p:spPr>
            <a:xfrm>
              <a:off x="5315451" y="2958400"/>
              <a:ext cx="1837891" cy="11966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AU" spc="0" baseline="0" dirty="0">
                  <a:latin typeface="Fira Math Light" panose="02000303000000000000" pitchFamily="50" charset="0"/>
                  <a:ea typeface="Fira Math Light" panose="02000303000000000000" pitchFamily="50" charset="0"/>
                  <a:sym typeface="Fira Sans"/>
                  <a:rtl val="0"/>
                </a:rPr>
                <a:t>Pool of record pairs from </a:t>
              </a:r>
              <a:r>
                <a:rPr lang="en-AU" dirty="0">
                  <a:latin typeface="Fira Math Light" panose="02000303000000000000" pitchFamily="50" charset="0"/>
                  <a:ea typeface="Fira Math Light" panose="02000303000000000000" pitchFamily="50" charset="0"/>
                </a:rPr>
                <a:t>𝒟</a:t>
              </a:r>
              <a:r>
                <a:rPr lang="en-AU" spc="0" baseline="-32028" dirty="0">
                  <a:latin typeface="Fira Math Light" panose="02000303000000000000" pitchFamily="50" charset="0"/>
                  <a:ea typeface="Fira Math Light" panose="02000303000000000000" pitchFamily="50" charset="0"/>
                  <a:cs typeface="Arial"/>
                  <a:sym typeface="Fira Sans"/>
                  <a:rtl val="0"/>
                </a:rPr>
                <a:t>1</a:t>
              </a:r>
              <a:r>
                <a:rPr lang="en-AU" spc="0" baseline="0" dirty="0">
                  <a:latin typeface="Fira Math Light" panose="02000303000000000000" pitchFamily="50" charset="0"/>
                  <a:ea typeface="Fira Math Light" panose="02000303000000000000" pitchFamily="50" charset="0"/>
                  <a:cs typeface="Arial"/>
                  <a:sym typeface="Arial"/>
                  <a:rtl val="0"/>
                </a:rPr>
                <a:t>×</a:t>
              </a:r>
              <a:r>
                <a:rPr lang="en-AU" dirty="0">
                  <a:latin typeface="Fira Math Light" panose="02000303000000000000" pitchFamily="50" charset="0"/>
                  <a:ea typeface="Fira Math Light" panose="02000303000000000000" pitchFamily="50" charset="0"/>
                </a:rPr>
                <a:t> 𝒟</a:t>
              </a:r>
              <a:r>
                <a:rPr lang="en-AU" spc="0" baseline="-32028" dirty="0">
                  <a:latin typeface="Fira Math Light" panose="02000303000000000000" pitchFamily="50" charset="0"/>
                  <a:ea typeface="Fira Math Light" panose="02000303000000000000" pitchFamily="50" charset="0"/>
                  <a:cs typeface="Arial"/>
                  <a:sym typeface="Fira Sans"/>
                  <a:rtl val="0"/>
                </a:rPr>
                <a:t>2</a:t>
              </a: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xmlns="" id="{F3FD8D01-DFDC-4447-A60F-C766C6E2F74A}"/>
              </a:ext>
            </a:extLst>
          </p:cNvPr>
          <p:cNvSpPr txBox="1"/>
          <p:nvPr/>
        </p:nvSpPr>
        <p:spPr>
          <a:xfrm>
            <a:off x="878831" y="4614335"/>
            <a:ext cx="6361548" cy="1548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>
                <a:latin typeface="+mj-lt"/>
              </a:rPr>
              <a:t>Imbalance problem:</a:t>
            </a:r>
          </a:p>
          <a:p>
            <a:pPr>
              <a:lnSpc>
                <a:spcPct val="110000"/>
              </a:lnSpc>
            </a:pPr>
            <a:r>
              <a:rPr lang="en-AU" sz="2200" dirty="0"/>
              <a:t>For every match, there are roughly max(|</a:t>
            </a:r>
            <a:r>
              <a:rPr lang="en-AU" sz="2200" dirty="0">
                <a:latin typeface="Fira Math Light" panose="02000303000000000000" pitchFamily="50" charset="0"/>
                <a:ea typeface="Fira Math Light" panose="02000303000000000000" pitchFamily="50" charset="0"/>
              </a:rPr>
              <a:t>𝒟</a:t>
            </a:r>
            <a:r>
              <a:rPr lang="en-AU" sz="2200" spc="0" baseline="-32028" dirty="0">
                <a:latin typeface="Fira Math Light" panose="02000303000000000000" pitchFamily="50" charset="0"/>
                <a:ea typeface="Fira Math Light" panose="02000303000000000000" pitchFamily="50" charset="0"/>
                <a:cs typeface="Arial"/>
                <a:sym typeface="Fira Sans"/>
                <a:rtl val="0"/>
              </a:rPr>
              <a:t>1</a:t>
            </a:r>
            <a:r>
              <a:rPr lang="en-AU" sz="2200" spc="0" dirty="0">
                <a:latin typeface="Fira Math Light" panose="02000303000000000000" pitchFamily="50" charset="0"/>
                <a:ea typeface="Fira Math Light" panose="02000303000000000000" pitchFamily="50" charset="0"/>
                <a:cs typeface="Arial"/>
                <a:sym typeface="Fira Sans"/>
                <a:rtl val="0"/>
              </a:rPr>
              <a:t>|,</a:t>
            </a:r>
            <a:r>
              <a:rPr lang="en-AU" sz="2200" dirty="0"/>
              <a:t>|</a:t>
            </a:r>
            <a:r>
              <a:rPr lang="en-AU" sz="2200" dirty="0">
                <a:latin typeface="Fira Math Light" panose="02000303000000000000" pitchFamily="50" charset="0"/>
                <a:ea typeface="Fira Math Light" panose="02000303000000000000" pitchFamily="50" charset="0"/>
              </a:rPr>
              <a:t>𝒟</a:t>
            </a:r>
            <a:r>
              <a:rPr lang="en-AU" sz="2200" spc="0" baseline="-32028" dirty="0">
                <a:latin typeface="Fira Math Light" panose="02000303000000000000" pitchFamily="50" charset="0"/>
                <a:ea typeface="Fira Math Light" panose="02000303000000000000" pitchFamily="50" charset="0"/>
                <a:cs typeface="Arial"/>
                <a:sym typeface="Fira Sans"/>
                <a:rtl val="0"/>
              </a:rPr>
              <a:t>2</a:t>
            </a:r>
            <a:r>
              <a:rPr lang="en-AU" sz="2200" spc="0" dirty="0">
                <a:latin typeface="Fira Math Light" panose="02000303000000000000" pitchFamily="50" charset="0"/>
                <a:ea typeface="Fira Math Light" panose="02000303000000000000" pitchFamily="50" charset="0"/>
                <a:cs typeface="Arial"/>
                <a:sym typeface="Fira Sans"/>
                <a:rtl val="0"/>
              </a:rPr>
              <a:t>|) non-matches</a:t>
            </a:r>
            <a:r>
              <a:rPr lang="en-AU" sz="2200" dirty="0">
                <a:sym typeface="Fira Sans"/>
              </a:rPr>
              <a:t> </a:t>
            </a:r>
            <a:r>
              <a:rPr lang="en-AU" sz="2200" dirty="0"/>
              <a:t>⇒</a:t>
            </a:r>
            <a:r>
              <a:rPr lang="en-AU" sz="2200" dirty="0">
                <a:sym typeface="Fira Sans"/>
              </a:rPr>
              <a:t> </a:t>
            </a:r>
            <a:r>
              <a:rPr lang="en-AU" sz="2200" dirty="0">
                <a:latin typeface="Fira Math Light" panose="02000303000000000000" pitchFamily="50" charset="0"/>
                <a:ea typeface="Fira Math Light" panose="02000303000000000000" pitchFamily="50" charset="0"/>
                <a:cs typeface="Arial"/>
                <a:sym typeface="Fira Sans"/>
                <a:rtl val="0"/>
              </a:rPr>
              <a:t>n</a:t>
            </a:r>
            <a:r>
              <a:rPr lang="en-AU" sz="2200" spc="0" dirty="0">
                <a:latin typeface="Fira Math Light" panose="02000303000000000000" pitchFamily="50" charset="0"/>
                <a:ea typeface="Fira Math Light" panose="02000303000000000000" pitchFamily="50" charset="0"/>
                <a:cs typeface="Arial"/>
                <a:sym typeface="Fira Sans"/>
                <a:rtl val="0"/>
              </a:rPr>
              <a:t>eed a huge labelled sample to get a precise performance estimate.</a:t>
            </a:r>
            <a:endParaRPr lang="en-AU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37AB86E-5D4F-43DB-A119-75ECABAAA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2549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7B10DE-082E-475C-8B70-D980ABC1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snapshot of 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A8E64C-F98D-4D9A-B05C-B7BF6B062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Variance reduction methods for evaluation:</a:t>
            </a:r>
          </a:p>
          <a:p>
            <a:pPr lvl="1"/>
            <a:r>
              <a:rPr lang="en-AU" dirty="0"/>
              <a:t>Static importance sampling (</a:t>
            </a:r>
            <a:r>
              <a:rPr lang="en-AU" dirty="0" err="1"/>
              <a:t>Sawade</a:t>
            </a:r>
            <a:r>
              <a:rPr lang="en-AU" dirty="0"/>
              <a:t> et al., 2010; Schnabel et al., 2016)</a:t>
            </a:r>
          </a:p>
          <a:p>
            <a:pPr lvl="1"/>
            <a:r>
              <a:rPr lang="en-AU" dirty="0"/>
              <a:t>Stratified sampling (</a:t>
            </a:r>
            <a:r>
              <a:rPr lang="en-AU" dirty="0" err="1"/>
              <a:t>Druck</a:t>
            </a:r>
            <a:r>
              <a:rPr lang="en-AU" dirty="0"/>
              <a:t> &amp; McCallum, 2011)</a:t>
            </a:r>
          </a:p>
          <a:p>
            <a:pPr lvl="1"/>
            <a:r>
              <a:rPr lang="en-AU" dirty="0"/>
              <a:t>Online stratified sampling (Bennett &amp; Carvalho, 2010)</a:t>
            </a:r>
          </a:p>
          <a:p>
            <a:r>
              <a:rPr lang="en-AU" dirty="0"/>
              <a:t>These haven’t been applied to ER</a:t>
            </a:r>
          </a:p>
          <a:p>
            <a:r>
              <a:rPr lang="en-AU" dirty="0"/>
              <a:t>Several limitations:</a:t>
            </a:r>
          </a:p>
          <a:p>
            <a:pPr lvl="1"/>
            <a:r>
              <a:rPr lang="en-AU" dirty="0"/>
              <a:t>Lack of support for a broad range of performance measures</a:t>
            </a:r>
          </a:p>
          <a:p>
            <a:pPr lvl="1"/>
            <a:r>
              <a:rPr lang="en-AU" dirty="0"/>
              <a:t>Lack of support for evaluating multiple systems/measures in parallel</a:t>
            </a:r>
          </a:p>
          <a:p>
            <a:pPr lvl="1"/>
            <a:r>
              <a:rPr lang="en-AU" dirty="0"/>
              <a:t>Lack of support for interactive (adaptive) evaluation</a:t>
            </a:r>
          </a:p>
          <a:p>
            <a:pPr lvl="1"/>
            <a:r>
              <a:rPr lang="en-AU" dirty="0"/>
              <a:t>Limited efficiency (stratified sampling)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0C6EE7F-C8BC-4E43-B766-D92F8D223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219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9B6B44-EE3F-4A1A-8B2F-5EF7DC4E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 AIS-based evaluation framework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6AEA8BCC-E668-460C-948B-2E6A8DCF9D4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1529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2200" dirty="0"/>
              <a:t>We propose a framework based on </a:t>
            </a:r>
            <a:r>
              <a:rPr lang="en-AU" sz="2200" i="1" dirty="0"/>
              <a:t>adaptive importance sampling</a:t>
            </a:r>
            <a:r>
              <a:rPr lang="en-AU" sz="2200" dirty="0"/>
              <a:t> (AIS)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2200" dirty="0"/>
              <a:t>Labels are collected in rounds by querying an oracle (e.g. human annotator)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2200" dirty="0"/>
              <a:t>The labelling policy (which selects items to label) is adapted based on labels collected in previous rounds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AU" sz="2200" dirty="0"/>
              <a:t>Performance estimates are bias-corrected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AU" sz="2200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xmlns="" id="{C8A00755-C7A3-41BE-A2F8-6125EB59D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688521"/>
            <a:ext cx="6172200" cy="453823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4A3D469-8380-4D72-840A-5D08C8FF6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254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FAE2D2B-0D32-4D1A-B277-95B9CF1190E4}"/>
              </a:ext>
            </a:extLst>
          </p:cNvPr>
          <p:cNvSpPr/>
          <p:nvPr/>
        </p:nvSpPr>
        <p:spPr>
          <a:xfrm>
            <a:off x="838200" y="3124344"/>
            <a:ext cx="5943600" cy="30492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4C4DBC-7FE5-42E8-85F7-1DADCDFC8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Which performance measures are covered?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90FD25D-B0E0-40EA-85A0-0C160B249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985" y="1822238"/>
            <a:ext cx="4372815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2CF2C57-DBD7-4D66-B454-ED044CD8A032}"/>
              </a:ext>
            </a:extLst>
          </p:cNvPr>
          <p:cNvSpPr txBox="1"/>
          <p:nvPr/>
        </p:nvSpPr>
        <p:spPr>
          <a:xfrm>
            <a:off x="838200" y="1853517"/>
            <a:ext cx="5958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AU" sz="2200" dirty="0"/>
              <a:t>We consider a family of </a:t>
            </a:r>
            <a:r>
              <a:rPr lang="en-AU" sz="2200" i="1" dirty="0"/>
              <a:t>generalised measures </a:t>
            </a:r>
            <a:r>
              <a:rPr lang="en-AU" sz="2200" dirty="0"/>
              <a:t>which corresponds to transformations of vector-valued risk functionals.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F7914748-6CA6-4B77-AFE4-1AC0378FD1CA}"/>
                  </a:ext>
                </a:extLst>
              </p:cNvPr>
              <p:cNvSpPr/>
              <p:nvPr/>
            </p:nvSpPr>
            <p:spPr>
              <a:xfrm>
                <a:off x="838200" y="3124342"/>
                <a:ext cx="5943600" cy="30492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4000"/>
                  </a:lnSpc>
                  <a:spcBef>
                    <a:spcPts val="1200"/>
                  </a:spcBef>
                </a:pPr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AU" i="1" dirty="0">
                        <a:latin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AU" dirty="0"/>
                  <a:t> denote the input space, </a:t>
                </a:r>
                <a14:m>
                  <m:oMath xmlns:m="http://schemas.openxmlformats.org/officeDocument/2006/math">
                    <m:r>
                      <a:rPr lang="en-AU" i="1" dirty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AU" dirty="0"/>
                  <a:t> denote the output (label) space and </a:t>
                </a:r>
                <a14:m>
                  <m:oMath xmlns:m="http://schemas.openxmlformats.org/officeDocument/2006/math">
                    <m:r>
                      <a:rPr lang="en-AU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dirty="0"/>
                  <a:t> be a set of system outputs.</a:t>
                </a:r>
              </a:p>
              <a:p>
                <a:pPr>
                  <a:lnSpc>
                    <a:spcPct val="114000"/>
                  </a:lnSpc>
                  <a:spcBef>
                    <a:spcPts val="1200"/>
                  </a:spcBef>
                </a:pPr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AU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AU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lim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lim>
                        </m:limLow>
                      </m:fName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[ℓ(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r>
                  <a:rPr lang="en-AU" dirty="0"/>
                  <a:t> be the vector-valued risk corresponding to uniformly-bounded loss functional </a:t>
                </a:r>
                <a14:m>
                  <m:oMath xmlns:m="http://schemas.openxmlformats.org/officeDocument/2006/math">
                    <m:r>
                      <a:rPr lang="en-AU" i="1" dirty="0">
                        <a:latin typeface="Cambria Math" panose="02040503050406030204" pitchFamily="18" charset="0"/>
                      </a:rPr>
                      <m:t>ℓ: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𝒴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AU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AU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i="1" dirty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AU" dirty="0"/>
                  <a:t>.</a:t>
                </a:r>
              </a:p>
              <a:p>
                <a:pPr>
                  <a:lnSpc>
                    <a:spcPct val="114000"/>
                  </a:lnSpc>
                  <a:spcBef>
                    <a:spcPts val="1200"/>
                  </a:spcBef>
                </a:pPr>
                <a:r>
                  <a:rPr lang="en-AU" dirty="0"/>
                  <a:t>For any choice of </a:t>
                </a:r>
                <a14:m>
                  <m:oMath xmlns:m="http://schemas.openxmlformats.org/officeDocument/2006/math">
                    <m:r>
                      <a:rPr lang="en-AU" i="1" dirty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AU" dirty="0"/>
                  <a:t> and continuous mapping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AU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AU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AU" dirty="0"/>
                  <a:t> differentiable at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AU" dirty="0"/>
                  <a:t>, the generalised measure is defined as </a:t>
                </a:r>
                <a14:m>
                  <m:oMath xmlns:m="http://schemas.openxmlformats.org/officeDocument/2006/math">
                    <m:r>
                      <a:rPr lang="en-AU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AU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914748-6CA6-4B77-AFE4-1AC0378FD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24342"/>
                <a:ext cx="5943600" cy="3049233"/>
              </a:xfrm>
              <a:prstGeom prst="rect">
                <a:avLst/>
              </a:prstGeom>
              <a:blipFill>
                <a:blip r:embed="rId3"/>
                <a:stretch>
                  <a:fillRect l="-923" t="-600" b="-24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553B82C-6060-419D-935D-CECE67DAF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1318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D744FE-285D-4A8F-AB97-629ED28B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Asymptotic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EBD27120-C113-4B93-9B6A-A5FFDF5FE4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AU" b="0" dirty="0"/>
                  <a:t>Estimate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AU" b="0" dirty="0"/>
                  <a:t> using an importance-weighted estimator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AU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AIS</m:t>
                        </m:r>
                      </m:sup>
                    </m:sSubSup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AU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AIS</m:t>
                        </m:r>
                      </m:sup>
                    </m:sSubSup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/>
                  <a:t>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AU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AIS</m:t>
                        </m:r>
                      </m:sup>
                    </m:sSubSup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AU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sub>
                      <m:sup/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⋅ℓ(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AU" dirty="0"/>
              </a:p>
              <a:p>
                <a:pPr>
                  <a:lnSpc>
                    <a:spcPct val="100000"/>
                  </a:lnSpc>
                </a:pPr>
                <a:r>
                  <a:rPr lang="en-AU" dirty="0"/>
                  <a:t>Useful to understand the asymptotic properties of this estimator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dirty="0"/>
                  <a:t>We prove: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AU" dirty="0"/>
                  <a:t>strong consistency (asymptotic unbiasedness)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AU" dirty="0"/>
                  <a:t>a central limit theorem (useful for characterising asymptotic efficiency and computing approximate confidence regions)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dirty="0"/>
                  <a:t>We derive the asymptotically-optimal labelling policy: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d>
                        <m:dPr>
                          <m:ctrlPr>
                            <a:rPr lang="en-AU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)</m:t>
                      </m:r>
                      <m:rad>
                        <m:radPr>
                          <m:degHide m:val="on"/>
                          <m:ctrlPr>
                            <a:rPr lang="en-AU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AU" b="0" i="1" smtClean="0">
                                  <a:latin typeface="Cambria Math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AU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AU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AU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AU" b="0" i="0" smtClean="0">
                                              <a:latin typeface="Cambria Math" panose="02040503050406030204" pitchFamily="18" charset="0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AU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d>
                                      <m:r>
                                        <a:rPr lang="en-AU" b="0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  <m:d>
                                        <m:dPr>
                                          <m:ctrlPr>
                                            <a:rPr lang="en-AU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AU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AU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AU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AU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D27120-C113-4B93-9B6A-A5FFDF5FE4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696" t="-42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AB69431-CDBC-480D-9364-FED2CDCE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314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xmlns="" id="{D620F795-260B-44CA-ACD3-C8C3F53DB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4. Adaptive labelling policies for evaluation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C48FD366-61D1-4EF5-BB18-4886CE960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N. G. Marchant and B. I. P. Rubinstein. “</a:t>
            </a:r>
            <a:r>
              <a:rPr lang="en-AU" sz="2000" i="1" dirty="0"/>
              <a:t>A general framework for label-efficient online evaluation with asymptotic guarantees.</a:t>
            </a:r>
            <a:r>
              <a:rPr lang="en-AU" sz="2000" dirty="0"/>
              <a:t>” 2020. Submitted to NeurIPS’20.</a:t>
            </a:r>
          </a:p>
          <a:p>
            <a:r>
              <a:rPr lang="en-AU" sz="2000" dirty="0"/>
              <a:t>N. G. Marchant and B. I. P. Rubinstein. “</a:t>
            </a:r>
            <a:r>
              <a:rPr lang="en-AU" sz="2000" i="1" dirty="0"/>
              <a:t>In Search of an Entity Resolution OASIS: Optimal Asymptotic Sequential Importance Sampling.</a:t>
            </a:r>
            <a:r>
              <a:rPr lang="en-AU" sz="2000" dirty="0"/>
              <a:t>” 2017. Appeared at VLDB’17.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6825521-F926-4ACB-83C3-55D7197A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0560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580F521-FBF7-4846-AA59-0A7B46004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adapt the labelling policy?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xmlns="" id="{82F6A1D3-77CA-4BD2-9BA0-69E1BA268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4160521" cy="435133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AU" sz="2200" dirty="0"/>
                  <a:t>We’d like to target the asymptotically-optimal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AU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sz="2200" dirty="0"/>
                  <a:t>, but it depends on the unknown oracle response </a:t>
                </a:r>
                <a14:m>
                  <m:oMath xmlns:m="http://schemas.openxmlformats.org/officeDocument/2006/math">
                    <m:r>
                      <a:rPr lang="en-AU" sz="22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2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sz="2200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AU" sz="220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20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AU" sz="2200" dirty="0"/>
                  <a:t>Solution: plug-in online estimates of </a:t>
                </a:r>
                <a14:m>
                  <m:oMath xmlns:m="http://schemas.openxmlformats.org/officeDocument/2006/math">
                    <m:r>
                      <a:rPr lang="en-AU" sz="2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AU" sz="22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sz="22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AU" sz="2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sz="2200" dirty="0"/>
                  <a:t>. But need to ensure that the estimate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AU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sz="2200" dirty="0"/>
                  <a:t> has the same support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2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AU" sz="2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sz="2200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AU" sz="2200" dirty="0"/>
                  <a:t>Next: how do we estimate </a:t>
                </a:r>
                <a14:m>
                  <m:oMath xmlns:m="http://schemas.openxmlformats.org/officeDocument/2006/math">
                    <m:r>
                      <a:rPr lang="en-AU" sz="2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AU" sz="22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sz="22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AU" sz="2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sz="2200" dirty="0"/>
                  <a:t> online?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2F6A1D3-77CA-4BD2-9BA0-69E1BA268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4160521" cy="4351338"/>
              </a:xfrm>
              <a:blipFill>
                <a:blip r:embed="rId2"/>
                <a:stretch>
                  <a:fillRect l="-1611" t="-840" r="-3660" b="-98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B0DAA79-76B5-47B9-ABFC-72F28DC9FEFD}"/>
              </a:ext>
            </a:extLst>
          </p:cNvPr>
          <p:cNvGrpSpPr/>
          <p:nvPr/>
        </p:nvGrpSpPr>
        <p:grpSpPr>
          <a:xfrm>
            <a:off x="5181599" y="1732178"/>
            <a:ext cx="6172201" cy="4538232"/>
            <a:chOff x="5181599" y="1825625"/>
            <a:chExt cx="6172201" cy="4538232"/>
          </a:xfrm>
        </p:grpSpPr>
        <p:pic>
          <p:nvPicPr>
            <p:cNvPr id="6" name="Content Placeholder 25">
              <a:extLst>
                <a:ext uri="{FF2B5EF4-FFF2-40B4-BE49-F238E27FC236}">
                  <a16:creationId xmlns:a16="http://schemas.microsoft.com/office/drawing/2014/main" xmlns="" id="{338DF907-F31F-452C-BC94-E67BA8D07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825625"/>
              <a:ext cx="6172200" cy="453823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1970DBFA-57D0-4753-AB08-425BFA6B5805}"/>
                </a:ext>
              </a:extLst>
            </p:cNvPr>
            <p:cNvSpPr/>
            <p:nvPr/>
          </p:nvSpPr>
          <p:spPr>
            <a:xfrm>
              <a:off x="5181600" y="4211400"/>
              <a:ext cx="6172200" cy="2152457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CE3F2F75-4989-46F8-90B4-6929E13299BE}"/>
                </a:ext>
              </a:extLst>
            </p:cNvPr>
            <p:cNvSpPr/>
            <p:nvPr/>
          </p:nvSpPr>
          <p:spPr>
            <a:xfrm>
              <a:off x="5181599" y="1825625"/>
              <a:ext cx="1137219" cy="2677794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2A263199-1545-4151-95AE-BA61EC11FBD4}"/>
                </a:ext>
              </a:extLst>
            </p:cNvPr>
            <p:cNvSpPr/>
            <p:nvPr/>
          </p:nvSpPr>
          <p:spPr>
            <a:xfrm>
              <a:off x="10329566" y="1825625"/>
              <a:ext cx="1024233" cy="2677793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F21E0F50-5199-478F-BD3F-AB97763B8C19}"/>
              </a:ext>
            </a:extLst>
          </p:cNvPr>
          <p:cNvSpPr/>
          <p:nvPr/>
        </p:nvSpPr>
        <p:spPr>
          <a:xfrm>
            <a:off x="6026727" y="1634836"/>
            <a:ext cx="4468091" cy="248311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DB8DBA7-F4CE-4E6C-A732-D58C3EF9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7708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E380F1D5-00EC-4158-821F-626E57BB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Estimating the oracle response</a:t>
            </a:r>
          </a:p>
        </p:txBody>
      </p:sp>
      <p:grpSp>
        <p:nvGrpSpPr>
          <p:cNvPr id="445" name="Group 444">
            <a:extLst>
              <a:ext uri="{FF2B5EF4-FFF2-40B4-BE49-F238E27FC236}">
                <a16:creationId xmlns:a16="http://schemas.microsoft.com/office/drawing/2014/main" xmlns="" id="{DD010A11-EE03-4E46-83B4-125A57FD037E}"/>
              </a:ext>
            </a:extLst>
          </p:cNvPr>
          <p:cNvGrpSpPr/>
          <p:nvPr/>
        </p:nvGrpSpPr>
        <p:grpSpPr>
          <a:xfrm>
            <a:off x="8729828" y="1825625"/>
            <a:ext cx="1864658" cy="3859191"/>
            <a:chOff x="8615528" y="1758366"/>
            <a:chExt cx="1864658" cy="3859191"/>
          </a:xfrm>
        </p:grpSpPr>
        <p:grpSp>
          <p:nvGrpSpPr>
            <p:cNvPr id="432" name="Graphic 420">
              <a:extLst>
                <a:ext uri="{FF2B5EF4-FFF2-40B4-BE49-F238E27FC236}">
                  <a16:creationId xmlns:a16="http://schemas.microsoft.com/office/drawing/2014/main" xmlns="" id="{00BCC182-2C39-479B-B516-C413CA4F0EFB}"/>
                </a:ext>
              </a:extLst>
            </p:cNvPr>
            <p:cNvGrpSpPr/>
            <p:nvPr/>
          </p:nvGrpSpPr>
          <p:grpSpPr>
            <a:xfrm>
              <a:off x="9036255" y="1758366"/>
              <a:ext cx="1144865" cy="3859191"/>
              <a:chOff x="9036255" y="1758366"/>
              <a:chExt cx="1144865" cy="3859191"/>
            </a:xfrm>
          </p:grpSpPr>
          <p:grpSp>
            <p:nvGrpSpPr>
              <p:cNvPr id="433" name="Graphic 420">
                <a:extLst>
                  <a:ext uri="{FF2B5EF4-FFF2-40B4-BE49-F238E27FC236}">
                    <a16:creationId xmlns:a16="http://schemas.microsoft.com/office/drawing/2014/main" xmlns="" id="{00BCC182-2C39-479B-B516-C413CA4F0EFB}"/>
                  </a:ext>
                </a:extLst>
              </p:cNvPr>
              <p:cNvGrpSpPr/>
              <p:nvPr/>
            </p:nvGrpSpPr>
            <p:grpSpPr>
              <a:xfrm>
                <a:off x="9036255" y="1758366"/>
                <a:ext cx="1144865" cy="3859191"/>
                <a:chOff x="9036255" y="1758366"/>
                <a:chExt cx="1144865" cy="3859191"/>
              </a:xfrm>
            </p:grpSpPr>
            <p:sp>
              <p:nvSpPr>
                <p:cNvPr id="434" name="Freeform: Shape 433">
                  <a:extLst>
                    <a:ext uri="{FF2B5EF4-FFF2-40B4-BE49-F238E27FC236}">
                      <a16:creationId xmlns:a16="http://schemas.microsoft.com/office/drawing/2014/main" xmlns="" id="{32FE5B7A-098C-4B3B-BF00-AAE57F0D21B4}"/>
                    </a:ext>
                  </a:extLst>
                </p:cNvPr>
                <p:cNvSpPr/>
                <p:nvPr/>
              </p:nvSpPr>
              <p:spPr>
                <a:xfrm>
                  <a:off x="9544253" y="2201649"/>
                  <a:ext cx="3528" cy="2895103"/>
                </a:xfrm>
                <a:custGeom>
                  <a:avLst/>
                  <a:gdLst>
                    <a:gd name="connsiteX0" fmla="*/ -64 w 3528"/>
                    <a:gd name="connsiteY0" fmla="*/ -55 h 2895103"/>
                    <a:gd name="connsiteX1" fmla="*/ 3464 w 3528"/>
                    <a:gd name="connsiteY1" fmla="*/ 2895049 h 2895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28" h="2895103">
                      <a:moveTo>
                        <a:pt x="-64" y="-55"/>
                      </a:moveTo>
                      <a:lnTo>
                        <a:pt x="3464" y="2895049"/>
                      </a:lnTo>
                    </a:path>
                  </a:pathLst>
                </a:custGeom>
                <a:noFill/>
                <a:ln w="27862" cap="flat">
                  <a:solidFill>
                    <a:srgbClr val="FF0000"/>
                  </a:solidFill>
                  <a:prstDash val="solid"/>
                  <a:miter/>
                  <a:tailEnd type="triangle" w="lg" len="lg"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435" name="Freeform: Shape 434">
                  <a:extLst>
                    <a:ext uri="{FF2B5EF4-FFF2-40B4-BE49-F238E27FC236}">
                      <a16:creationId xmlns:a16="http://schemas.microsoft.com/office/drawing/2014/main" xmlns="" id="{53D21092-6C2E-4539-B0AF-E3FC80E97FF7}"/>
                    </a:ext>
                  </a:extLst>
                </p:cNvPr>
                <p:cNvSpPr/>
                <p:nvPr/>
              </p:nvSpPr>
              <p:spPr>
                <a:xfrm>
                  <a:off x="9221309" y="1825625"/>
                  <a:ext cx="653094" cy="396673"/>
                </a:xfrm>
                <a:custGeom>
                  <a:avLst/>
                  <a:gdLst>
                    <a:gd name="connsiteX0" fmla="*/ -64 w 653094"/>
                    <a:gd name="connsiteY0" fmla="*/ -55 h 396673"/>
                    <a:gd name="connsiteX1" fmla="*/ 653031 w 653094"/>
                    <a:gd name="connsiteY1" fmla="*/ -55 h 396673"/>
                    <a:gd name="connsiteX2" fmla="*/ 653031 w 653094"/>
                    <a:gd name="connsiteY2" fmla="*/ 396618 h 396673"/>
                    <a:gd name="connsiteX3" fmla="*/ -64 w 653094"/>
                    <a:gd name="connsiteY3" fmla="*/ 396618 h 396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3094" h="396673">
                      <a:moveTo>
                        <a:pt x="-64" y="-55"/>
                      </a:moveTo>
                      <a:lnTo>
                        <a:pt x="653031" y="-55"/>
                      </a:lnTo>
                      <a:lnTo>
                        <a:pt x="653031" y="396618"/>
                      </a:lnTo>
                      <a:lnTo>
                        <a:pt x="-64" y="396618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 w="192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AU"/>
                </a:p>
              </p:txBody>
            </p:sp>
            <p:sp>
              <p:nvSpPr>
                <p:cNvPr id="436" name="TextBox 435">
                  <a:extLst>
                    <a:ext uri="{FF2B5EF4-FFF2-40B4-BE49-F238E27FC236}">
                      <a16:creationId xmlns:a16="http://schemas.microsoft.com/office/drawing/2014/main" xmlns="" id="{C66B9F2C-8DE3-4ED5-B1A1-0C4134D644B6}"/>
                    </a:ext>
                  </a:extLst>
                </p:cNvPr>
                <p:cNvSpPr txBox="1"/>
                <p:nvPr/>
              </p:nvSpPr>
              <p:spPr>
                <a:xfrm>
                  <a:off x="9389623" y="1758366"/>
                  <a:ext cx="288490" cy="5194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AU" sz="2511" i="1" spc="0" baseline="0" dirty="0">
                      <a:solidFill>
                        <a:srgbClr val="000000"/>
                      </a:solidFill>
                      <a:latin typeface="Fira Sans Light"/>
                      <a:sym typeface="Fira Sans Light"/>
                      <a:rtl val="0"/>
                    </a:rPr>
                    <a:t>x</a:t>
                  </a:r>
                </a:p>
              </p:txBody>
            </p:sp>
            <p:sp>
              <p:nvSpPr>
                <p:cNvPr id="441" name="TextBox 440">
                  <a:extLst>
                    <a:ext uri="{FF2B5EF4-FFF2-40B4-BE49-F238E27FC236}">
                      <a16:creationId xmlns:a16="http://schemas.microsoft.com/office/drawing/2014/main" xmlns="" id="{E16F521F-9D64-4023-98A4-B9F0729F0AD3}"/>
                    </a:ext>
                  </a:extLst>
                </p:cNvPr>
                <p:cNvSpPr txBox="1"/>
                <p:nvPr/>
              </p:nvSpPr>
              <p:spPr>
                <a:xfrm>
                  <a:off x="9036255" y="5138836"/>
                  <a:ext cx="1144865" cy="4787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AU" sz="2511" i="1" spc="0" baseline="0" dirty="0">
                      <a:solidFill>
                        <a:srgbClr val="000000"/>
                      </a:solidFill>
                      <a:sym typeface="Fira Sans Light"/>
                      <a:rtl val="0"/>
                    </a:rPr>
                    <a:t>p</a:t>
                  </a:r>
                  <a:r>
                    <a:rPr lang="en-AU" sz="2511" spc="0" baseline="0" dirty="0">
                      <a:solidFill>
                        <a:srgbClr val="000000"/>
                      </a:solidFill>
                      <a:sym typeface="Fira Sans"/>
                      <a:rtl val="0"/>
                    </a:rPr>
                    <a:t>(</a:t>
                  </a:r>
                  <a:r>
                    <a:rPr lang="en-AU" sz="2511" i="1" spc="0" baseline="0" dirty="0" err="1">
                      <a:solidFill>
                        <a:srgbClr val="000000"/>
                      </a:solidFill>
                      <a:sym typeface="Fira Sans Light"/>
                      <a:rtl val="0"/>
                    </a:rPr>
                    <a:t>y</a:t>
                  </a:r>
                  <a:r>
                    <a:rPr lang="en-AU" sz="2511" spc="0" baseline="0" dirty="0" err="1">
                      <a:solidFill>
                        <a:srgbClr val="000000"/>
                      </a:solidFill>
                      <a:sym typeface="Fira Sans"/>
                      <a:rtl val="0"/>
                    </a:rPr>
                    <a:t>|</a:t>
                  </a:r>
                  <a:r>
                    <a:rPr lang="en-AU" sz="2511" i="1" spc="0" baseline="0" dirty="0" err="1">
                      <a:solidFill>
                        <a:srgbClr val="000000"/>
                      </a:solidFill>
                      <a:sym typeface="Fira Sans Light"/>
                      <a:rtl val="0"/>
                    </a:rPr>
                    <a:t>x</a:t>
                  </a:r>
                  <a:r>
                    <a:rPr lang="en-AU" sz="2511" spc="0" baseline="0" dirty="0">
                      <a:solidFill>
                        <a:srgbClr val="000000"/>
                      </a:solidFill>
                      <a:sym typeface="Fira Sans"/>
                      <a:rtl val="0"/>
                    </a:rPr>
                    <a:t>)</a:t>
                  </a:r>
                  <a:r>
                    <a:rPr lang="en-AU" sz="2511" i="1" spc="0" baseline="0" dirty="0">
                      <a:solidFill>
                        <a:srgbClr val="000000"/>
                      </a:solidFill>
                      <a:sym typeface="Fira Sans"/>
                      <a:rtl val="0"/>
                    </a:rPr>
                    <a:t>?</a:t>
                  </a:r>
                </a:p>
              </p:txBody>
            </p:sp>
          </p:grpSp>
        </p:grp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xmlns="" id="{98857460-A5AD-4C3F-A2D0-E22FAF57D943}"/>
                </a:ext>
              </a:extLst>
            </p:cNvPr>
            <p:cNvSpPr/>
            <p:nvPr/>
          </p:nvSpPr>
          <p:spPr>
            <a:xfrm>
              <a:off x="8615528" y="2651336"/>
              <a:ext cx="1864658" cy="1889308"/>
            </a:xfrm>
            <a:custGeom>
              <a:avLst/>
              <a:gdLst>
                <a:gd name="connsiteX0" fmla="*/ 932307 w 1864658"/>
                <a:gd name="connsiteY0" fmla="*/ -81 h 1889308"/>
                <a:gd name="connsiteX1" fmla="*/ 1864637 w 1864658"/>
                <a:gd name="connsiteY1" fmla="*/ 944573 h 1889308"/>
                <a:gd name="connsiteX2" fmla="*/ 932307 w 1864658"/>
                <a:gd name="connsiteY2" fmla="*/ 1889228 h 1889308"/>
                <a:gd name="connsiteX3" fmla="*/ -22 w 1864658"/>
                <a:gd name="connsiteY3" fmla="*/ 944573 h 1889308"/>
                <a:gd name="connsiteX4" fmla="*/ 932307 w 1864658"/>
                <a:gd name="connsiteY4" fmla="*/ -81 h 1889308"/>
                <a:gd name="connsiteX5" fmla="*/ 931362 w 1864658"/>
                <a:gd name="connsiteY5" fmla="*/ 909101 h 1889308"/>
                <a:gd name="connsiteX6" fmla="*/ 1221145 w 1864658"/>
                <a:gd name="connsiteY6" fmla="*/ 615487 h 1889308"/>
                <a:gd name="connsiteX7" fmla="*/ 931362 w 1864658"/>
                <a:gd name="connsiteY7" fmla="*/ 321873 h 1889308"/>
                <a:gd name="connsiteX8" fmla="*/ 641388 w 1864658"/>
                <a:gd name="connsiteY8" fmla="*/ 615487 h 1889308"/>
                <a:gd name="connsiteX9" fmla="*/ 931362 w 1864658"/>
                <a:gd name="connsiteY9" fmla="*/ 909101 h 1889308"/>
                <a:gd name="connsiteX10" fmla="*/ 511053 w 1864658"/>
                <a:gd name="connsiteY10" fmla="*/ 1487652 h 1889308"/>
                <a:gd name="connsiteX11" fmla="*/ 591728 w 1864658"/>
                <a:gd name="connsiteY11" fmla="*/ 1282722 h 1889308"/>
                <a:gd name="connsiteX12" fmla="*/ 601051 w 1864658"/>
                <a:gd name="connsiteY12" fmla="*/ 1268070 h 1889308"/>
                <a:gd name="connsiteX13" fmla="*/ 601051 w 1864658"/>
                <a:gd name="connsiteY13" fmla="*/ 1487652 h 1889308"/>
                <a:gd name="connsiteX14" fmla="*/ 1261482 w 1864658"/>
                <a:gd name="connsiteY14" fmla="*/ 1487652 h 1889308"/>
                <a:gd name="connsiteX15" fmla="*/ 1261482 w 1864658"/>
                <a:gd name="connsiteY15" fmla="*/ 1264986 h 1889308"/>
                <a:gd name="connsiteX16" fmla="*/ 1272709 w 1864658"/>
                <a:gd name="connsiteY16" fmla="*/ 1282722 h 1889308"/>
                <a:gd name="connsiteX17" fmla="*/ 1353193 w 1864658"/>
                <a:gd name="connsiteY17" fmla="*/ 1487652 h 1889308"/>
                <a:gd name="connsiteX18" fmla="*/ 1525959 w 1864658"/>
                <a:gd name="connsiteY18" fmla="*/ 1487652 h 1889308"/>
                <a:gd name="connsiteX19" fmla="*/ 1416173 w 1864658"/>
                <a:gd name="connsiteY19" fmla="*/ 1195774 h 1889308"/>
                <a:gd name="connsiteX20" fmla="*/ 1204781 w 1864658"/>
                <a:gd name="connsiteY20" fmla="*/ 1000289 h 1889308"/>
                <a:gd name="connsiteX21" fmla="*/ 1194888 w 1864658"/>
                <a:gd name="connsiteY21" fmla="*/ 996048 h 1889308"/>
                <a:gd name="connsiteX22" fmla="*/ 1191653 w 1864658"/>
                <a:gd name="connsiteY22" fmla="*/ 994638 h 1889308"/>
                <a:gd name="connsiteX23" fmla="*/ 1186516 w 1864658"/>
                <a:gd name="connsiteY23" fmla="*/ 993229 h 1889308"/>
                <a:gd name="connsiteX24" fmla="*/ 1179476 w 1864658"/>
                <a:gd name="connsiteY24" fmla="*/ 991496 h 1889308"/>
                <a:gd name="connsiteX25" fmla="*/ 1164825 w 1864658"/>
                <a:gd name="connsiteY25" fmla="*/ 989945 h 1889308"/>
                <a:gd name="connsiteX26" fmla="*/ 1161400 w 1864658"/>
                <a:gd name="connsiteY26" fmla="*/ 989523 h 1889308"/>
                <a:gd name="connsiteX27" fmla="*/ 701324 w 1864658"/>
                <a:gd name="connsiteY27" fmla="*/ 989523 h 1889308"/>
                <a:gd name="connsiteX28" fmla="*/ 696186 w 1864658"/>
                <a:gd name="connsiteY28" fmla="*/ 990086 h 1889308"/>
                <a:gd name="connsiteX29" fmla="*/ 686673 w 1864658"/>
                <a:gd name="connsiteY29" fmla="*/ 991073 h 1889308"/>
                <a:gd name="connsiteX30" fmla="*/ 651282 w 1864658"/>
                <a:gd name="connsiteY30" fmla="*/ 1003798 h 1889308"/>
                <a:gd name="connsiteX31" fmla="*/ 448072 w 1864658"/>
                <a:gd name="connsiteY31" fmla="*/ 1195620 h 1889308"/>
                <a:gd name="connsiteX32" fmla="*/ 338476 w 1864658"/>
                <a:gd name="connsiteY32" fmla="*/ 1487498 h 18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64658" h="1889308">
                  <a:moveTo>
                    <a:pt x="932307" y="-81"/>
                  </a:moveTo>
                  <a:cubicBezTo>
                    <a:pt x="1447181" y="-81"/>
                    <a:pt x="1864637" y="422894"/>
                    <a:pt x="1864637" y="944573"/>
                  </a:cubicBezTo>
                  <a:cubicBezTo>
                    <a:pt x="1864637" y="1466253"/>
                    <a:pt x="1447181" y="1889228"/>
                    <a:pt x="932307" y="1889228"/>
                  </a:cubicBezTo>
                  <a:cubicBezTo>
                    <a:pt x="417433" y="1889228"/>
                    <a:pt x="-22" y="1466253"/>
                    <a:pt x="-22" y="944573"/>
                  </a:cubicBezTo>
                  <a:cubicBezTo>
                    <a:pt x="-22" y="422894"/>
                    <a:pt x="417433" y="-81"/>
                    <a:pt x="932307" y="-81"/>
                  </a:cubicBezTo>
                  <a:close/>
                  <a:moveTo>
                    <a:pt x="931362" y="909101"/>
                  </a:moveTo>
                  <a:cubicBezTo>
                    <a:pt x="1091380" y="909101"/>
                    <a:pt x="1221145" y="777621"/>
                    <a:pt x="1221145" y="615487"/>
                  </a:cubicBezTo>
                  <a:cubicBezTo>
                    <a:pt x="1221145" y="453354"/>
                    <a:pt x="1091380" y="321873"/>
                    <a:pt x="931362" y="321873"/>
                  </a:cubicBezTo>
                  <a:cubicBezTo>
                    <a:pt x="771344" y="321873"/>
                    <a:pt x="641388" y="453354"/>
                    <a:pt x="641388" y="615487"/>
                  </a:cubicBezTo>
                  <a:cubicBezTo>
                    <a:pt x="641388" y="777621"/>
                    <a:pt x="771153" y="909101"/>
                    <a:pt x="931362" y="909101"/>
                  </a:cubicBezTo>
                  <a:close/>
                  <a:moveTo>
                    <a:pt x="511053" y="1487652"/>
                  </a:moveTo>
                  <a:cubicBezTo>
                    <a:pt x="531602" y="1410153"/>
                    <a:pt x="558620" y="1338629"/>
                    <a:pt x="591728" y="1282722"/>
                  </a:cubicBezTo>
                  <a:cubicBezTo>
                    <a:pt x="594772" y="1277522"/>
                    <a:pt x="597816" y="1272886"/>
                    <a:pt x="601051" y="1268070"/>
                  </a:cubicBezTo>
                  <a:lnTo>
                    <a:pt x="601051" y="1487652"/>
                  </a:lnTo>
                  <a:lnTo>
                    <a:pt x="1261482" y="1487652"/>
                  </a:lnTo>
                  <a:lnTo>
                    <a:pt x="1261482" y="1264986"/>
                  </a:lnTo>
                  <a:cubicBezTo>
                    <a:pt x="1265288" y="1270763"/>
                    <a:pt x="1269094" y="1276555"/>
                    <a:pt x="1272709" y="1282722"/>
                  </a:cubicBezTo>
                  <a:cubicBezTo>
                    <a:pt x="1306006" y="1338629"/>
                    <a:pt x="1332454" y="1410153"/>
                    <a:pt x="1353193" y="1487652"/>
                  </a:cubicBezTo>
                  <a:lnTo>
                    <a:pt x="1525959" y="1487652"/>
                  </a:lnTo>
                  <a:cubicBezTo>
                    <a:pt x="1501605" y="1383933"/>
                    <a:pt x="1467736" y="1282914"/>
                    <a:pt x="1416173" y="1195774"/>
                  </a:cubicBezTo>
                  <a:cubicBezTo>
                    <a:pt x="1366512" y="1111527"/>
                    <a:pt x="1297634" y="1038461"/>
                    <a:pt x="1204781" y="1000289"/>
                  </a:cubicBezTo>
                  <a:cubicBezTo>
                    <a:pt x="1201547" y="998752"/>
                    <a:pt x="1198312" y="997400"/>
                    <a:pt x="1194888" y="996048"/>
                  </a:cubicBezTo>
                  <a:cubicBezTo>
                    <a:pt x="1193748" y="995624"/>
                    <a:pt x="1192604" y="995061"/>
                    <a:pt x="1191653" y="994638"/>
                  </a:cubicBezTo>
                  <a:cubicBezTo>
                    <a:pt x="1189941" y="994075"/>
                    <a:pt x="1188228" y="993934"/>
                    <a:pt x="1186516" y="993229"/>
                  </a:cubicBezTo>
                  <a:cubicBezTo>
                    <a:pt x="1184042" y="992665"/>
                    <a:pt x="1181760" y="991819"/>
                    <a:pt x="1179476" y="991496"/>
                  </a:cubicBezTo>
                  <a:cubicBezTo>
                    <a:pt x="1174529" y="990509"/>
                    <a:pt x="1169773" y="990086"/>
                    <a:pt x="1164825" y="989945"/>
                  </a:cubicBezTo>
                  <a:cubicBezTo>
                    <a:pt x="1163685" y="989945"/>
                    <a:pt x="1162541" y="989523"/>
                    <a:pt x="1161400" y="989523"/>
                  </a:cubicBezTo>
                  <a:lnTo>
                    <a:pt x="701324" y="989523"/>
                  </a:lnTo>
                  <a:cubicBezTo>
                    <a:pt x="699612" y="989523"/>
                    <a:pt x="697898" y="989945"/>
                    <a:pt x="696186" y="990086"/>
                  </a:cubicBezTo>
                  <a:cubicBezTo>
                    <a:pt x="692951" y="990227"/>
                    <a:pt x="689907" y="990509"/>
                    <a:pt x="686673" y="991073"/>
                  </a:cubicBezTo>
                  <a:cubicBezTo>
                    <a:pt x="673925" y="993003"/>
                    <a:pt x="662128" y="997442"/>
                    <a:pt x="651282" y="1003798"/>
                  </a:cubicBezTo>
                  <a:cubicBezTo>
                    <a:pt x="562616" y="1042932"/>
                    <a:pt x="496211" y="1113878"/>
                    <a:pt x="448072" y="1195620"/>
                  </a:cubicBezTo>
                  <a:cubicBezTo>
                    <a:pt x="396889" y="1282760"/>
                    <a:pt x="362641" y="1383972"/>
                    <a:pt x="338476" y="1487498"/>
                  </a:cubicBezTo>
                  <a:close/>
                </a:path>
              </a:pathLst>
            </a:custGeom>
            <a:solidFill>
              <a:srgbClr val="000000"/>
            </a:solidFill>
            <a:ln w="18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xmlns="" id="{F4BE3D0C-D0A4-4D98-BAC3-341F88B8FBBB}"/>
                </a:ext>
              </a:extLst>
            </p:cNvPr>
            <p:cNvSpPr/>
            <p:nvPr/>
          </p:nvSpPr>
          <p:spPr>
            <a:xfrm>
              <a:off x="8959056" y="3642306"/>
              <a:ext cx="1177209" cy="492664"/>
            </a:xfrm>
            <a:custGeom>
              <a:avLst/>
              <a:gdLst>
                <a:gd name="connsiteX0" fmla="*/ -106 w 1177209"/>
                <a:gd name="connsiteY0" fmla="*/ 485886 h 492664"/>
                <a:gd name="connsiteX1" fmla="*/ 75468 w 1177209"/>
                <a:gd name="connsiteY1" fmla="*/ 265741 h 492664"/>
                <a:gd name="connsiteX2" fmla="*/ 290188 w 1177209"/>
                <a:gd name="connsiteY2" fmla="*/ 26474 h 492664"/>
                <a:gd name="connsiteX3" fmla="*/ 343095 w 1177209"/>
                <a:gd name="connsiteY3" fmla="*/ -357 h 492664"/>
                <a:gd name="connsiteX4" fmla="*/ 587977 w 1177209"/>
                <a:gd name="connsiteY4" fmla="*/ -357 h 492664"/>
                <a:gd name="connsiteX5" fmla="*/ 832858 w 1177209"/>
                <a:gd name="connsiteY5" fmla="*/ -357 h 492664"/>
                <a:gd name="connsiteX6" fmla="*/ 884543 w 1177209"/>
                <a:gd name="connsiteY6" fmla="*/ 26079 h 492664"/>
                <a:gd name="connsiteX7" fmla="*/ 1093373 w 1177209"/>
                <a:gd name="connsiteY7" fmla="*/ 252248 h 492664"/>
                <a:gd name="connsiteX8" fmla="*/ 1172707 w 1177209"/>
                <a:gd name="connsiteY8" fmla="*/ 470669 h 492664"/>
                <a:gd name="connsiteX9" fmla="*/ 1177104 w 1177209"/>
                <a:gd name="connsiteY9" fmla="*/ 492307 h 492664"/>
                <a:gd name="connsiteX10" fmla="*/ 1094987 w 1177209"/>
                <a:gd name="connsiteY10" fmla="*/ 492307 h 492664"/>
                <a:gd name="connsiteX11" fmla="*/ 1012870 w 1177209"/>
                <a:gd name="connsiteY11" fmla="*/ 492307 h 492664"/>
                <a:gd name="connsiteX12" fmla="*/ 995099 w 1177209"/>
                <a:gd name="connsiteY12" fmla="*/ 437382 h 492664"/>
                <a:gd name="connsiteX13" fmla="*/ 919110 w 1177209"/>
                <a:gd name="connsiteY13" fmla="*/ 272605 h 492664"/>
                <a:gd name="connsiteX14" fmla="*/ 913229 w 1177209"/>
                <a:gd name="connsiteY14" fmla="*/ 382456 h 492664"/>
                <a:gd name="connsiteX15" fmla="*/ 913229 w 1177209"/>
                <a:gd name="connsiteY15" fmla="*/ 492307 h 492664"/>
                <a:gd name="connsiteX16" fmla="*/ 587977 w 1177209"/>
                <a:gd name="connsiteY16" fmla="*/ 492307 h 492664"/>
                <a:gd name="connsiteX17" fmla="*/ 262724 w 1177209"/>
                <a:gd name="connsiteY17" fmla="*/ 492307 h 492664"/>
                <a:gd name="connsiteX18" fmla="*/ 262724 w 1177209"/>
                <a:gd name="connsiteY18" fmla="*/ 382064 h 492664"/>
                <a:gd name="connsiteX19" fmla="*/ 256006 w 1177209"/>
                <a:gd name="connsiteY19" fmla="*/ 276026 h 492664"/>
                <a:gd name="connsiteX20" fmla="*/ 186684 w 1177209"/>
                <a:gd name="connsiteY20" fmla="*/ 425731 h 492664"/>
                <a:gd name="connsiteX21" fmla="*/ 165372 w 1177209"/>
                <a:gd name="connsiteY21" fmla="*/ 488978 h 492664"/>
                <a:gd name="connsiteX22" fmla="*/ 82633 w 1177209"/>
                <a:gd name="connsiteY22" fmla="*/ 490842 h 492664"/>
                <a:gd name="connsiteX23" fmla="*/ -106 w 1177209"/>
                <a:gd name="connsiteY23" fmla="*/ 485887 h 492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77209" h="492664">
                  <a:moveTo>
                    <a:pt x="-106" y="485886"/>
                  </a:moveTo>
                  <a:cubicBezTo>
                    <a:pt x="-106" y="470654"/>
                    <a:pt x="58604" y="299635"/>
                    <a:pt x="75468" y="265741"/>
                  </a:cubicBezTo>
                  <a:cubicBezTo>
                    <a:pt x="133330" y="149447"/>
                    <a:pt x="204851" y="69751"/>
                    <a:pt x="290188" y="26474"/>
                  </a:cubicBezTo>
                  <a:lnTo>
                    <a:pt x="343095" y="-357"/>
                  </a:lnTo>
                  <a:lnTo>
                    <a:pt x="587977" y="-357"/>
                  </a:lnTo>
                  <a:lnTo>
                    <a:pt x="832858" y="-357"/>
                  </a:lnTo>
                  <a:lnTo>
                    <a:pt x="884543" y="26079"/>
                  </a:lnTo>
                  <a:cubicBezTo>
                    <a:pt x="974355" y="72017"/>
                    <a:pt x="1034960" y="137654"/>
                    <a:pt x="1093373" y="252248"/>
                  </a:cubicBezTo>
                  <a:cubicBezTo>
                    <a:pt x="1121273" y="306981"/>
                    <a:pt x="1162520" y="420544"/>
                    <a:pt x="1172707" y="470669"/>
                  </a:cubicBezTo>
                  <a:lnTo>
                    <a:pt x="1177104" y="492307"/>
                  </a:lnTo>
                  <a:lnTo>
                    <a:pt x="1094987" y="492307"/>
                  </a:lnTo>
                  <a:lnTo>
                    <a:pt x="1012870" y="492307"/>
                  </a:lnTo>
                  <a:lnTo>
                    <a:pt x="995099" y="437382"/>
                  </a:lnTo>
                  <a:cubicBezTo>
                    <a:pt x="974669" y="374235"/>
                    <a:pt x="927801" y="272605"/>
                    <a:pt x="919110" y="272605"/>
                  </a:cubicBezTo>
                  <a:cubicBezTo>
                    <a:pt x="915876" y="272605"/>
                    <a:pt x="913229" y="322039"/>
                    <a:pt x="913229" y="382456"/>
                  </a:cubicBezTo>
                  <a:lnTo>
                    <a:pt x="913229" y="492307"/>
                  </a:lnTo>
                  <a:lnTo>
                    <a:pt x="587977" y="492307"/>
                  </a:lnTo>
                  <a:lnTo>
                    <a:pt x="262724" y="492307"/>
                  </a:lnTo>
                  <a:lnTo>
                    <a:pt x="262724" y="382064"/>
                  </a:lnTo>
                  <a:cubicBezTo>
                    <a:pt x="262724" y="308654"/>
                    <a:pt x="260480" y="273225"/>
                    <a:pt x="256006" y="276026"/>
                  </a:cubicBezTo>
                  <a:cubicBezTo>
                    <a:pt x="244344" y="283330"/>
                    <a:pt x="208811" y="360066"/>
                    <a:pt x="186684" y="425731"/>
                  </a:cubicBezTo>
                  <a:lnTo>
                    <a:pt x="165372" y="488978"/>
                  </a:lnTo>
                  <a:lnTo>
                    <a:pt x="82633" y="490842"/>
                  </a:lnTo>
                  <a:cubicBezTo>
                    <a:pt x="29353" y="492042"/>
                    <a:pt x="-106" y="490279"/>
                    <a:pt x="-106" y="485887"/>
                  </a:cubicBezTo>
                  <a:close/>
                </a:path>
              </a:pathLst>
            </a:custGeom>
            <a:solidFill>
              <a:srgbClr val="FFFFFF"/>
            </a:solidFill>
            <a:ln w="26415" cap="flat">
              <a:solidFill>
                <a:srgbClr val="FFFFFF">
                  <a:alpha val="9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xmlns="" id="{2E2F6961-BF4D-4AC3-BDCC-4F8BCBAE4D98}"/>
                </a:ext>
              </a:extLst>
            </p:cNvPr>
            <p:cNvSpPr/>
            <p:nvPr/>
          </p:nvSpPr>
          <p:spPr>
            <a:xfrm>
              <a:off x="9264745" y="2979652"/>
              <a:ext cx="567222" cy="573791"/>
            </a:xfrm>
            <a:custGeom>
              <a:avLst/>
              <a:gdLst>
                <a:gd name="connsiteX0" fmla="*/ 210783 w 567222"/>
                <a:gd name="connsiteY0" fmla="*/ 568771 h 573791"/>
                <a:gd name="connsiteX1" fmla="*/ 20780 w 567222"/>
                <a:gd name="connsiteY1" fmla="*/ 404381 h 573791"/>
                <a:gd name="connsiteX2" fmla="*/ -97 w 567222"/>
                <a:gd name="connsiteY2" fmla="*/ 289481 h 573791"/>
                <a:gd name="connsiteX3" fmla="*/ 14640 w 567222"/>
                <a:gd name="connsiteY3" fmla="*/ 182959 h 573791"/>
                <a:gd name="connsiteX4" fmla="*/ 180441 w 567222"/>
                <a:gd name="connsiteY4" fmla="*/ 15189 h 573791"/>
                <a:gd name="connsiteX5" fmla="*/ 384134 w 567222"/>
                <a:gd name="connsiteY5" fmla="*/ 15189 h 573791"/>
                <a:gd name="connsiteX6" fmla="*/ 534967 w 567222"/>
                <a:gd name="connsiteY6" fmla="*/ 423218 h 573791"/>
                <a:gd name="connsiteX7" fmla="*/ 406717 w 567222"/>
                <a:gd name="connsiteY7" fmla="*/ 546656 h 573791"/>
                <a:gd name="connsiteX8" fmla="*/ 297261 w 567222"/>
                <a:gd name="connsiteY8" fmla="*/ 573096 h 573791"/>
                <a:gd name="connsiteX9" fmla="*/ 210783 w 567222"/>
                <a:gd name="connsiteY9" fmla="*/ 568771 h 57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222" h="573791">
                  <a:moveTo>
                    <a:pt x="210783" y="568771"/>
                  </a:moveTo>
                  <a:cubicBezTo>
                    <a:pt x="134737" y="549438"/>
                    <a:pt x="57256" y="482401"/>
                    <a:pt x="20780" y="404381"/>
                  </a:cubicBezTo>
                  <a:cubicBezTo>
                    <a:pt x="1218" y="362535"/>
                    <a:pt x="-244" y="354492"/>
                    <a:pt x="-97" y="289481"/>
                  </a:cubicBezTo>
                  <a:cubicBezTo>
                    <a:pt x="13" y="232975"/>
                    <a:pt x="2854" y="212557"/>
                    <a:pt x="14640" y="182959"/>
                  </a:cubicBezTo>
                  <a:cubicBezTo>
                    <a:pt x="44049" y="109098"/>
                    <a:pt x="108054" y="44332"/>
                    <a:pt x="180441" y="15189"/>
                  </a:cubicBezTo>
                  <a:cubicBezTo>
                    <a:pt x="231890" y="-5524"/>
                    <a:pt x="332685" y="-5524"/>
                    <a:pt x="384134" y="15189"/>
                  </a:cubicBezTo>
                  <a:cubicBezTo>
                    <a:pt x="543380" y="79301"/>
                    <a:pt x="613129" y="267982"/>
                    <a:pt x="534967" y="423218"/>
                  </a:cubicBezTo>
                  <a:cubicBezTo>
                    <a:pt x="511703" y="469422"/>
                    <a:pt x="458293" y="520828"/>
                    <a:pt x="406717" y="546656"/>
                  </a:cubicBezTo>
                  <a:cubicBezTo>
                    <a:pt x="363273" y="568410"/>
                    <a:pt x="351888" y="571161"/>
                    <a:pt x="297261" y="573096"/>
                  </a:cubicBezTo>
                  <a:cubicBezTo>
                    <a:pt x="263728" y="574286"/>
                    <a:pt x="224813" y="572336"/>
                    <a:pt x="210783" y="568771"/>
                  </a:cubicBezTo>
                  <a:close/>
                </a:path>
              </a:pathLst>
            </a:custGeom>
            <a:solidFill>
              <a:srgbClr val="FFFFFF"/>
            </a:solidFill>
            <a:ln w="26415" cap="flat">
              <a:solidFill>
                <a:srgbClr val="FFFFFF">
                  <a:alpha val="9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sp>
        <p:nvSpPr>
          <p:cNvPr id="449" name="Rectangle 448">
            <a:extLst>
              <a:ext uri="{FF2B5EF4-FFF2-40B4-BE49-F238E27FC236}">
                <a16:creationId xmlns:a16="http://schemas.microsoft.com/office/drawing/2014/main" xmlns="" id="{C68B3451-C43A-4F3F-97E9-E3CD6EBE58EE}"/>
              </a:ext>
            </a:extLst>
          </p:cNvPr>
          <p:cNvSpPr/>
          <p:nvPr/>
        </p:nvSpPr>
        <p:spPr>
          <a:xfrm>
            <a:off x="860268" y="1933268"/>
            <a:ext cx="7130276" cy="1990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xmlns="" id="{6B575A99-F72B-466D-9AD0-9B8B8E3DAD63}"/>
                  </a:ext>
                </a:extLst>
              </p:cNvPr>
              <p:cNvSpPr/>
              <p:nvPr/>
            </p:nvSpPr>
            <p:spPr>
              <a:xfrm>
                <a:off x="909869" y="1984953"/>
                <a:ext cx="7011030" cy="1862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AU" sz="2200" dirty="0">
                    <a:latin typeface="+mj-lt"/>
                  </a:rPr>
                  <a:t>Simplest (non-adaptive) solution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2200" dirty="0"/>
                  <a:t>Use estimates of </a:t>
                </a:r>
                <a14:m>
                  <m:oMath xmlns:m="http://schemas.openxmlformats.org/officeDocument/2006/math">
                    <m:r>
                      <a:rPr lang="en-AU" sz="22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AU" sz="22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sz="2200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AU" sz="22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sz="2200" dirty="0"/>
                  <a:t> from the system(s) under evaluation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AU" sz="2200" dirty="0"/>
                  <a:t>But system(s) may not provide such estimates or they may be unreliable</a:t>
                </a:r>
              </a:p>
            </p:txBody>
          </p:sp>
        </mc:Choice>
        <mc:Fallback xmlns=""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6B575A99-F72B-466D-9AD0-9B8B8E3DAD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69" y="1984953"/>
                <a:ext cx="7011030" cy="1862048"/>
              </a:xfrm>
              <a:prstGeom prst="rect">
                <a:avLst/>
              </a:prstGeom>
              <a:blipFill>
                <a:blip r:embed="rId2"/>
                <a:stretch>
                  <a:fillRect l="-1130" t="-2295" b="-557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0" name="Rectangle 449">
            <a:extLst>
              <a:ext uri="{FF2B5EF4-FFF2-40B4-BE49-F238E27FC236}">
                <a16:creationId xmlns:a16="http://schemas.microsoft.com/office/drawing/2014/main" xmlns="" id="{F1813E26-3D43-4C7D-9B84-E55FFD3D8B1F}"/>
              </a:ext>
            </a:extLst>
          </p:cNvPr>
          <p:cNvSpPr/>
          <p:nvPr/>
        </p:nvSpPr>
        <p:spPr>
          <a:xfrm>
            <a:off x="860268" y="4259447"/>
            <a:ext cx="7130276" cy="16401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xmlns="" id="{6C917D9D-F763-4D8D-8C43-2D1ED1208A1D}"/>
              </a:ext>
            </a:extLst>
          </p:cNvPr>
          <p:cNvSpPr/>
          <p:nvPr/>
        </p:nvSpPr>
        <p:spPr>
          <a:xfrm>
            <a:off x="909869" y="4311131"/>
            <a:ext cx="7011030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AU" sz="2200" dirty="0">
                <a:latin typeface="+mj-lt"/>
              </a:rPr>
              <a:t>Our proposal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/>
              <a:t>Use a Bayesian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/>
              <a:t>Use the system(s) under evaluation to set the prior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/>
              <a:t>Update estimates as labels are observed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9734F3B-DFCB-4D4C-A282-EB2942A56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6332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roup 221">
            <a:extLst>
              <a:ext uri="{FF2B5EF4-FFF2-40B4-BE49-F238E27FC236}">
                <a16:creationId xmlns:a16="http://schemas.microsoft.com/office/drawing/2014/main" xmlns="" id="{C6F7D68F-809A-46E0-A47A-39E446DE6F45}"/>
              </a:ext>
            </a:extLst>
          </p:cNvPr>
          <p:cNvGrpSpPr/>
          <p:nvPr/>
        </p:nvGrpSpPr>
        <p:grpSpPr>
          <a:xfrm>
            <a:off x="6358238" y="371274"/>
            <a:ext cx="5001950" cy="2914967"/>
            <a:chOff x="6351848" y="441276"/>
            <a:chExt cx="5001950" cy="2914967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8682430D-500F-4D5B-93C1-DE99D8A726C2}"/>
                </a:ext>
              </a:extLst>
            </p:cNvPr>
            <p:cNvSpPr/>
            <p:nvPr/>
          </p:nvSpPr>
          <p:spPr>
            <a:xfrm>
              <a:off x="6351848" y="441276"/>
              <a:ext cx="5001950" cy="29149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20302E4-53CF-4AE1-AB24-47958896A948}"/>
                </a:ext>
              </a:extLst>
            </p:cNvPr>
            <p:cNvSpPr txBox="1"/>
            <p:nvPr/>
          </p:nvSpPr>
          <p:spPr>
            <a:xfrm>
              <a:off x="7152467" y="484331"/>
              <a:ext cx="3560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>
                  <a:latin typeface="+mj-lt"/>
                </a:rPr>
                <a:t>Data sharing across government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F7C850BF-6654-44B9-B405-90633E50F902}"/>
                </a:ext>
              </a:extLst>
            </p:cNvPr>
            <p:cNvCxnSpPr>
              <a:cxnSpLocks/>
            </p:cNvCxnSpPr>
            <p:nvPr/>
          </p:nvCxnSpPr>
          <p:spPr>
            <a:xfrm>
              <a:off x="7807844" y="1544740"/>
              <a:ext cx="969902" cy="55342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577031B4-D93B-4D19-987F-FF76E49DA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7747" y="1482863"/>
              <a:ext cx="601971" cy="60505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86B9A019-F42D-4652-9983-4A3BFAAD28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59790" y="2099282"/>
              <a:ext cx="982668" cy="53258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96E413A2-0468-4B5C-A47C-4DD4F88412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9873" y="2098162"/>
              <a:ext cx="657873" cy="54780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2A494803-745F-4F15-8EA0-C92ED0408742}"/>
                </a:ext>
              </a:extLst>
            </p:cNvPr>
            <p:cNvGrpSpPr/>
            <p:nvPr/>
          </p:nvGrpSpPr>
          <p:grpSpPr>
            <a:xfrm>
              <a:off x="8954756" y="1072945"/>
              <a:ext cx="810803" cy="810803"/>
              <a:chOff x="6795848" y="1528756"/>
              <a:chExt cx="810803" cy="81080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xmlns="" id="{B54CA9DA-E0D8-4FEA-9BDF-4EE764A1DBF1}"/>
                  </a:ext>
                </a:extLst>
              </p:cNvPr>
              <p:cNvSpPr/>
              <p:nvPr/>
            </p:nvSpPr>
            <p:spPr>
              <a:xfrm>
                <a:off x="6795848" y="1528756"/>
                <a:ext cx="810803" cy="8108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5" name="Graphic 14" descr="Medicine">
                <a:extLst>
                  <a:ext uri="{FF2B5EF4-FFF2-40B4-BE49-F238E27FC236}">
                    <a16:creationId xmlns:a16="http://schemas.microsoft.com/office/drawing/2014/main" xmlns="" id="{4B0636E1-0F39-43A0-80B7-BCD9D1983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6872888" y="1605796"/>
                <a:ext cx="656722" cy="656722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5FDF3846-171A-4559-985E-57FD7D325F6E}"/>
                </a:ext>
              </a:extLst>
            </p:cNvPr>
            <p:cNvGrpSpPr/>
            <p:nvPr/>
          </p:nvGrpSpPr>
          <p:grpSpPr>
            <a:xfrm>
              <a:off x="9328272" y="2220709"/>
              <a:ext cx="810803" cy="810803"/>
              <a:chOff x="8322785" y="3767523"/>
              <a:chExt cx="810803" cy="810803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xmlns="" id="{3104FF45-322C-4B17-B6D5-2C0210ECA671}"/>
                  </a:ext>
                </a:extLst>
              </p:cNvPr>
              <p:cNvSpPr/>
              <p:nvPr/>
            </p:nvSpPr>
            <p:spPr>
              <a:xfrm>
                <a:off x="8322785" y="3767523"/>
                <a:ext cx="810803" cy="8108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1" name="Graphic 20" descr="Family with girl">
                <a:extLst>
                  <a:ext uri="{FF2B5EF4-FFF2-40B4-BE49-F238E27FC236}">
                    <a16:creationId xmlns:a16="http://schemas.microsoft.com/office/drawing/2014/main" xmlns="" id="{2BF26D7C-A94D-488C-8B02-DF1A9F4D5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8405297" y="3831842"/>
                <a:ext cx="656722" cy="656722"/>
              </a:xfrm>
              <a:prstGeom prst="rect">
                <a:avLst/>
              </a:prstGeom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8BC8C000-D1E3-40AC-8817-2C2E21816A06}"/>
                </a:ext>
              </a:extLst>
            </p:cNvPr>
            <p:cNvSpPr txBox="1"/>
            <p:nvPr/>
          </p:nvSpPr>
          <p:spPr>
            <a:xfrm>
              <a:off x="10104082" y="2231066"/>
              <a:ext cx="1078445" cy="83099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AU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Social Security Data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93F59C29-921E-447C-A1E8-38C55F20A4A8}"/>
                </a:ext>
              </a:extLst>
            </p:cNvPr>
            <p:cNvGrpSpPr/>
            <p:nvPr/>
          </p:nvGrpSpPr>
          <p:grpSpPr>
            <a:xfrm>
              <a:off x="7734838" y="2218131"/>
              <a:ext cx="810803" cy="810803"/>
              <a:chOff x="1874989" y="3800749"/>
              <a:chExt cx="810803" cy="810803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8E381185-F658-479F-911E-A894E9C860C4}"/>
                  </a:ext>
                </a:extLst>
              </p:cNvPr>
              <p:cNvSpPr/>
              <p:nvPr/>
            </p:nvSpPr>
            <p:spPr>
              <a:xfrm>
                <a:off x="1874989" y="3800749"/>
                <a:ext cx="810803" cy="8108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pic>
            <p:nvPicPr>
              <p:cNvPr id="7" name="Graphic 6" descr="Coins">
                <a:extLst>
                  <a:ext uri="{FF2B5EF4-FFF2-40B4-BE49-F238E27FC236}">
                    <a16:creationId xmlns:a16="http://schemas.microsoft.com/office/drawing/2014/main" xmlns="" id="{6AB91004-D0BF-40AE-B949-00A4930E0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1952029" y="3894172"/>
                <a:ext cx="656722" cy="656722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36C10FC0-59D5-47F8-8D44-BAF82277B156}"/>
                </a:ext>
              </a:extLst>
            </p:cNvPr>
            <p:cNvSpPr txBox="1"/>
            <p:nvPr/>
          </p:nvSpPr>
          <p:spPr>
            <a:xfrm>
              <a:off x="7068299" y="2334651"/>
              <a:ext cx="660043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AU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Tax Data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6CE16269-825E-4DAC-9072-4B2EF6CEC8B7}"/>
                </a:ext>
              </a:extLst>
            </p:cNvPr>
            <p:cNvSpPr txBox="1"/>
            <p:nvPr/>
          </p:nvSpPr>
          <p:spPr>
            <a:xfrm>
              <a:off x="9748213" y="1071001"/>
              <a:ext cx="899165" cy="83099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AU" sz="16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Health</a:t>
              </a:r>
            </a:p>
            <a:p>
              <a:pPr algn="ctr"/>
              <a:r>
                <a:rPr lang="en-AU" sz="1600" dirty="0">
                  <a:latin typeface="Segoe UI" panose="020B0502040204020203" pitchFamily="34" charset="0"/>
                  <a:ea typeface="Tahoma" panose="020B0604030504040204" pitchFamily="34" charset="0"/>
                  <a:cs typeface="Segoe UI" panose="020B0502040204020203" pitchFamily="34" charset="0"/>
                </a:rPr>
                <a:t>System Data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259AB813-3791-4092-ACB8-ABCDB62E6497}"/>
                </a:ext>
              </a:extLst>
            </p:cNvPr>
            <p:cNvSpPr txBox="1"/>
            <p:nvPr/>
          </p:nvSpPr>
          <p:spPr>
            <a:xfrm>
              <a:off x="6480422" y="1238721"/>
              <a:ext cx="948149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AU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Census Data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6525E9AD-1F60-4E3E-9B9B-67928C2BA4C5}"/>
                </a:ext>
              </a:extLst>
            </p:cNvPr>
            <p:cNvSpPr/>
            <p:nvPr/>
          </p:nvSpPr>
          <p:spPr>
            <a:xfrm>
              <a:off x="8600736" y="1928744"/>
              <a:ext cx="332007" cy="3320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FAFB674D-6DEB-4536-8784-F5B74F238260}"/>
                </a:ext>
              </a:extLst>
            </p:cNvPr>
            <p:cNvGrpSpPr/>
            <p:nvPr/>
          </p:nvGrpSpPr>
          <p:grpSpPr>
            <a:xfrm>
              <a:off x="7410660" y="1125708"/>
              <a:ext cx="810803" cy="810803"/>
              <a:chOff x="1929089" y="3090834"/>
              <a:chExt cx="810803" cy="810803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xmlns="" id="{D8EB4B1D-8997-4E6B-BCBD-B162B272C800}"/>
                  </a:ext>
                </a:extLst>
              </p:cNvPr>
              <p:cNvSpPr/>
              <p:nvPr/>
            </p:nvSpPr>
            <p:spPr>
              <a:xfrm>
                <a:off x="1929089" y="3090834"/>
                <a:ext cx="810803" cy="8108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pic>
            <p:nvPicPr>
              <p:cNvPr id="11" name="Graphic 10" descr="Clipboard">
                <a:extLst>
                  <a:ext uri="{FF2B5EF4-FFF2-40B4-BE49-F238E27FC236}">
                    <a16:creationId xmlns:a16="http://schemas.microsoft.com/office/drawing/2014/main" xmlns="" id="{F10AB89C-A037-4708-9913-D4E36C650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06129" y="3146107"/>
                <a:ext cx="656722" cy="656722"/>
              </a:xfrm>
              <a:prstGeom prst="rect">
                <a:avLst/>
              </a:prstGeom>
            </p:spPr>
          </p:pic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xmlns="" id="{E1C6D644-9768-4016-8CE4-B64F5EEEF920}"/>
              </a:ext>
            </a:extLst>
          </p:cNvPr>
          <p:cNvGrpSpPr/>
          <p:nvPr/>
        </p:nvGrpSpPr>
        <p:grpSpPr>
          <a:xfrm>
            <a:off x="6358239" y="3438965"/>
            <a:ext cx="5001949" cy="2911710"/>
            <a:chOff x="6351851" y="3458140"/>
            <a:chExt cx="5001949" cy="291171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D8125B33-55D6-4E13-A560-2D992BFA3BF0}"/>
                </a:ext>
              </a:extLst>
            </p:cNvPr>
            <p:cNvSpPr/>
            <p:nvPr/>
          </p:nvSpPr>
          <p:spPr>
            <a:xfrm>
              <a:off x="6351851" y="3458140"/>
              <a:ext cx="5001949" cy="29117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D9180336-B118-4A88-83D3-037241C8D5F4}"/>
                </a:ext>
              </a:extLst>
            </p:cNvPr>
            <p:cNvSpPr txBox="1"/>
            <p:nvPr/>
          </p:nvSpPr>
          <p:spPr>
            <a:xfrm>
              <a:off x="7460937" y="3496013"/>
              <a:ext cx="28609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>
                  <a:latin typeface="+mj-lt"/>
                </a:rPr>
                <a:t>Voter Registration Databases</a:t>
              </a:r>
              <a:endParaRPr lang="en-AU" dirty="0">
                <a:latin typeface="+mj-lt"/>
              </a:endParaRP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xmlns="" id="{5FFFA311-19D2-48C0-AA8A-2297163F395A}"/>
              </a:ext>
            </a:extLst>
          </p:cNvPr>
          <p:cNvGrpSpPr/>
          <p:nvPr/>
        </p:nvGrpSpPr>
        <p:grpSpPr>
          <a:xfrm>
            <a:off x="685800" y="3438965"/>
            <a:ext cx="5158139" cy="2911710"/>
            <a:chOff x="841989" y="2218131"/>
            <a:chExt cx="5001950" cy="413254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A66641E2-82B9-4982-B6C2-9006DB7A23CD}"/>
                </a:ext>
              </a:extLst>
            </p:cNvPr>
            <p:cNvSpPr/>
            <p:nvPr/>
          </p:nvSpPr>
          <p:spPr>
            <a:xfrm>
              <a:off x="841989" y="2218131"/>
              <a:ext cx="5001950" cy="41325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xmlns="" id="{9EB31170-5A2D-457D-BD7E-8380F30E6AEF}"/>
                </a:ext>
              </a:extLst>
            </p:cNvPr>
            <p:cNvSpPr txBox="1"/>
            <p:nvPr/>
          </p:nvSpPr>
          <p:spPr>
            <a:xfrm>
              <a:off x="1161666" y="2260751"/>
              <a:ext cx="4378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>
                  <a:latin typeface="+mj-lt"/>
                </a:rPr>
                <a:t>Patent and Author Disambiguation Databases</a:t>
              </a:r>
              <a:endParaRPr lang="en-AU" dirty="0">
                <a:latin typeface="+mj-lt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C5AE4CC-5A9D-4B90-AB76-E012FDEA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4</a:t>
            </a:fld>
            <a:endParaRPr lang="en-AU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5FFFA311-19D2-48C0-AA8A-2297163F395A}"/>
              </a:ext>
            </a:extLst>
          </p:cNvPr>
          <p:cNvGrpSpPr/>
          <p:nvPr/>
        </p:nvGrpSpPr>
        <p:grpSpPr>
          <a:xfrm>
            <a:off x="714132" y="374531"/>
            <a:ext cx="5158139" cy="2911710"/>
            <a:chOff x="841989" y="2218131"/>
            <a:chExt cx="5001950" cy="413254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A66641E2-82B9-4982-B6C2-9006DB7A23CD}"/>
                </a:ext>
              </a:extLst>
            </p:cNvPr>
            <p:cNvSpPr/>
            <p:nvPr/>
          </p:nvSpPr>
          <p:spPr>
            <a:xfrm>
              <a:off x="841989" y="2218131"/>
              <a:ext cx="5001950" cy="41325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9EB31170-5A2D-457D-BD7E-8380F30E6AEF}"/>
                </a:ext>
              </a:extLst>
            </p:cNvPr>
            <p:cNvSpPr txBox="1"/>
            <p:nvPr/>
          </p:nvSpPr>
          <p:spPr>
            <a:xfrm>
              <a:off x="2129610" y="2260751"/>
              <a:ext cx="2442374" cy="524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>
                  <a:latin typeface="+mj-lt"/>
                </a:rPr>
                <a:t>Human Rights Databases</a:t>
              </a:r>
              <a:endParaRPr lang="en-AU" dirty="0"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50" y="1219736"/>
            <a:ext cx="4484573" cy="109593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86" y="4336335"/>
            <a:ext cx="4806059" cy="136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65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AB30C6-CEBF-4E95-AC46-DF970E94F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Bayesian model for the oracle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F1D0A454-9B9A-4477-9344-A925817E3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699760" cy="443039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AU" dirty="0"/>
                  <a:t>Stratify the test pool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𝒯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limLoc m:val="subSup"/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A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AU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𝒯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AU" dirty="0"/>
                  <a:t> using scores from the system(s) and assume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AU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AU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AU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/>
              </a:p>
              <a:p>
                <a:pPr>
                  <a:lnSpc>
                    <a:spcPct val="100000"/>
                  </a:lnSpc>
                </a:pPr>
                <a:r>
                  <a:rPr lang="en-AU" b="1" dirty="0"/>
                  <a:t>Model 1: </a:t>
                </a:r>
                <a:r>
                  <a:rPr lang="en-AU" dirty="0"/>
                  <a:t>assume each stratum is an independent source of labels (independent Dirichlet-Categorical models)</a:t>
                </a:r>
              </a:p>
              <a:p>
                <a:pPr>
                  <a:lnSpc>
                    <a:spcPct val="100000"/>
                  </a:lnSpc>
                </a:pPr>
                <a:r>
                  <a:rPr lang="en-AU" b="1" dirty="0"/>
                  <a:t>Model 2: </a:t>
                </a:r>
                <a:r>
                  <a:rPr lang="en-AU" dirty="0"/>
                  <a:t>assume strata are hierarchically dependent (Dirichlet-tree model; two variants for stochastic/deterministic oracles)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0A454-9B9A-4477-9344-A925817E3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699760" cy="4430395"/>
              </a:xfrm>
              <a:blipFill>
                <a:blip r:embed="rId2"/>
                <a:stretch>
                  <a:fillRect l="-1497" t="-9491" b="-206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9" name="Graphic 118">
            <a:extLst>
              <a:ext uri="{FF2B5EF4-FFF2-40B4-BE49-F238E27FC236}">
                <a16:creationId xmlns:a16="http://schemas.microsoft.com/office/drawing/2014/main" xmlns="" id="{6FFB413A-B95D-42D2-9DE4-0F7290C35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062200" y="2165346"/>
            <a:ext cx="4291600" cy="37124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3E2EBC7-A252-42CE-9E15-B52FA795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6298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3867E6-86DE-4791-819C-068D40C0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BD442612-05CE-4AE9-ACD8-C18165B3BC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650871"/>
              </p:ext>
            </p:extLst>
          </p:nvPr>
        </p:nvGraphicFramePr>
        <p:xfrm>
          <a:off x="838200" y="3361963"/>
          <a:ext cx="4900451" cy="29667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078887">
                  <a:extLst>
                    <a:ext uri="{9D8B030D-6E8A-4147-A177-3AD203B41FA5}">
                      <a16:colId xmlns:a16="http://schemas.microsoft.com/office/drawing/2014/main" xmlns="" val="2905456633"/>
                    </a:ext>
                  </a:extLst>
                </a:gridCol>
                <a:gridCol w="955391">
                  <a:extLst>
                    <a:ext uri="{9D8B030D-6E8A-4147-A177-3AD203B41FA5}">
                      <a16:colId xmlns:a16="http://schemas.microsoft.com/office/drawing/2014/main" xmlns="" val="954343924"/>
                    </a:ext>
                  </a:extLst>
                </a:gridCol>
                <a:gridCol w="955391">
                  <a:extLst>
                    <a:ext uri="{9D8B030D-6E8A-4147-A177-3AD203B41FA5}">
                      <a16:colId xmlns:a16="http://schemas.microsoft.com/office/drawing/2014/main" xmlns="" val="632641532"/>
                    </a:ext>
                  </a:extLst>
                </a:gridCol>
                <a:gridCol w="955391">
                  <a:extLst>
                    <a:ext uri="{9D8B030D-6E8A-4147-A177-3AD203B41FA5}">
                      <a16:colId xmlns:a16="http://schemas.microsoft.com/office/drawing/2014/main" xmlns="" val="287246581"/>
                    </a:ext>
                  </a:extLst>
                </a:gridCol>
                <a:gridCol w="955391">
                  <a:extLst>
                    <a:ext uri="{9D8B030D-6E8A-4147-A177-3AD203B41FA5}">
                      <a16:colId xmlns:a16="http://schemas.microsoft.com/office/drawing/2014/main" xmlns="" val="4274878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1400" dirty="0"/>
                        <a:t>Data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400" dirty="0" err="1"/>
                        <a:t>Imb</a:t>
                      </a:r>
                      <a:r>
                        <a:rPr lang="en-AU" sz="1400" dirty="0"/>
                        <a:t>.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True 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25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dirty="0" err="1"/>
                        <a:t>abt</a:t>
                      </a:r>
                      <a:r>
                        <a:rPr lang="en-AU" sz="1400" dirty="0"/>
                        <a:t>-buy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53,753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1075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23561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dirty="0" err="1"/>
                        <a:t>amzn</a:t>
                      </a:r>
                      <a:r>
                        <a:rPr lang="en-AU" sz="1400" dirty="0"/>
                        <a:t>-goog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676,267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3381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0.282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17560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dirty="0" err="1"/>
                        <a:t>dblp-acm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53,946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2697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0.947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20071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dirty="0"/>
                        <a:t>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149,747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3328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0.899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98892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dirty="0" err="1"/>
                        <a:t>safedriver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178,564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26.56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XGB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8621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dirty="0" err="1"/>
                        <a:t>creditcard</a:t>
                      </a:r>
                      <a:endParaRPr lang="en-A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85,443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580.2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0.728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14566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dirty="0"/>
                        <a:t>tweets100k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AU" sz="1400" dirty="0"/>
                        <a:t>0.990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0.770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2608852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xmlns="" id="{C7CCAA22-1E6A-4A0A-9ACF-90AA2C36DA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7858445"/>
                  </p:ext>
                </p:extLst>
              </p:nvPr>
            </p:nvGraphicFramePr>
            <p:xfrm>
              <a:off x="6381881" y="3361963"/>
              <a:ext cx="4971920" cy="274828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008993">
                      <a:extLst>
                        <a:ext uri="{9D8B030D-6E8A-4147-A177-3AD203B41FA5}">
                          <a16:colId xmlns:a16="http://schemas.microsoft.com/office/drawing/2014/main" xmlns="" val="262477619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xmlns="" val="88610342"/>
                        </a:ext>
                      </a:extLst>
                    </a:gridCol>
                    <a:gridCol w="1540029">
                      <a:extLst>
                        <a:ext uri="{9D8B030D-6E8A-4147-A177-3AD203B41FA5}">
                          <a16:colId xmlns:a16="http://schemas.microsoft.com/office/drawing/2014/main" xmlns="" val="201027143"/>
                        </a:ext>
                      </a:extLst>
                    </a:gridCol>
                    <a:gridCol w="1540029">
                      <a:extLst>
                        <a:ext uri="{9D8B030D-6E8A-4147-A177-3AD203B41FA5}">
                          <a16:colId xmlns:a16="http://schemas.microsoft.com/office/drawing/2014/main" xmlns="" val="17204163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sz="1400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Adaptive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Estimator for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AU" sz="1400" b="1" i="1" dirty="0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1400" dirty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p>
                                  <m:r>
                                    <a:rPr lang="en-AU" sz="1400" b="1" dirty="0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AU" sz="1400" b="1" i="0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1400" b="1" i="0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AU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Estimator for </a:t>
                          </a:r>
                          <a14:m>
                            <m:oMath xmlns:m="http://schemas.openxmlformats.org/officeDocument/2006/math">
                              <m:r>
                                <a:rPr lang="en-AU" sz="1400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AU" sz="1400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1400" dirty="0" err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AU" sz="1400" dirty="0" err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sz="1400" dirty="0" err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1400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AU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22510599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sz="1400" dirty="0"/>
                            <a:t>AIS-</a:t>
                          </a:r>
                          <a:r>
                            <a:rPr lang="en-AU" sz="1400" dirty="0" err="1"/>
                            <a:t>HDet</a:t>
                          </a:r>
                          <a:endParaRPr lang="en-A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Threshold deterministic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Hierarchical deterministic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41166001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sz="1400" dirty="0"/>
                            <a:t>AIS-</a:t>
                          </a:r>
                          <a:r>
                            <a:rPr lang="en-AU" sz="1400" dirty="0" err="1"/>
                            <a:t>IStoch</a:t>
                          </a:r>
                          <a:endParaRPr lang="en-A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Stratified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Independent stratified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24501206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sz="1400" dirty="0"/>
                            <a:t>IS-Det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No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Threshold deterministic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Scores from classifier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390481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sz="1400" dirty="0"/>
                            <a:t>Stratified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No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-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919590660"/>
                      </a:ext>
                    </a:extLst>
                  </a:tr>
                  <a:tr h="271635">
                    <a:tc>
                      <a:txBody>
                        <a:bodyPr/>
                        <a:lstStyle/>
                        <a:p>
                          <a:r>
                            <a:rPr lang="en-AU" sz="1400" dirty="0"/>
                            <a:t>Passive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No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-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18633526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7CCAA22-1E6A-4A0A-9ACF-90AA2C36DA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7858445"/>
                  </p:ext>
                </p:extLst>
              </p:nvPr>
            </p:nvGraphicFramePr>
            <p:xfrm>
              <a:off x="6381881" y="3361963"/>
              <a:ext cx="4971920" cy="2748280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008993">
                      <a:extLst>
                        <a:ext uri="{9D8B030D-6E8A-4147-A177-3AD203B41FA5}">
                          <a16:colId xmlns:a16="http://schemas.microsoft.com/office/drawing/2014/main" val="262477619"/>
                        </a:ext>
                      </a:extLst>
                    </a:gridCol>
                    <a:gridCol w="882869">
                      <a:extLst>
                        <a:ext uri="{9D8B030D-6E8A-4147-A177-3AD203B41FA5}">
                          <a16:colId xmlns:a16="http://schemas.microsoft.com/office/drawing/2014/main" val="88610342"/>
                        </a:ext>
                      </a:extLst>
                    </a:gridCol>
                    <a:gridCol w="1540029">
                      <a:extLst>
                        <a:ext uri="{9D8B030D-6E8A-4147-A177-3AD203B41FA5}">
                          <a16:colId xmlns:a16="http://schemas.microsoft.com/office/drawing/2014/main" val="201027143"/>
                        </a:ext>
                      </a:extLst>
                    </a:gridCol>
                    <a:gridCol w="1540029">
                      <a:extLst>
                        <a:ext uri="{9D8B030D-6E8A-4147-A177-3AD203B41FA5}">
                          <a16:colId xmlns:a16="http://schemas.microsoft.com/office/drawing/2014/main" val="1720416331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AU" sz="1400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Adaptive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2925" t="-1176" r="-100395" b="-44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2925" t="-1176" r="-395" b="-44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05994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AU" sz="1400" dirty="0"/>
                            <a:t>AIS-</a:t>
                          </a:r>
                          <a:r>
                            <a:rPr lang="en-AU" sz="1400" dirty="0" err="1"/>
                            <a:t>HDet</a:t>
                          </a:r>
                          <a:endParaRPr lang="en-A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Threshold deterministic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Hierarchical deterministic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660019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AU" sz="1400" dirty="0"/>
                            <a:t>AIS-</a:t>
                          </a:r>
                          <a:r>
                            <a:rPr lang="en-AU" sz="1400" dirty="0" err="1"/>
                            <a:t>IStoch</a:t>
                          </a:r>
                          <a:endParaRPr lang="en-AU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Yes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Stratified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Independent stratified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0120643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AU" sz="1400" dirty="0"/>
                            <a:t>IS-Det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No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Threshold deterministic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Scores from classifier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48117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AU" sz="1400" dirty="0"/>
                            <a:t>Stratified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No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-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959066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AU" sz="1400" dirty="0"/>
                            <a:t>Passive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No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AU" sz="1400" dirty="0"/>
                            <a:t>-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33526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D7A04D2-D5AE-4AC8-BE2C-90459AB94EF6}"/>
              </a:ext>
            </a:extLst>
          </p:cNvPr>
          <p:cNvSpPr txBox="1"/>
          <p:nvPr/>
        </p:nvSpPr>
        <p:spPr>
          <a:xfrm>
            <a:off x="838200" y="1690688"/>
            <a:ext cx="89242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/>
              <a:t>Implemented as open-source Python package called </a:t>
            </a:r>
            <a:r>
              <a:rPr lang="en-AU" sz="2200" dirty="0" err="1">
                <a:latin typeface="Fira Code" panose="020B0809050000020004" pitchFamily="49" charset="0"/>
                <a:ea typeface="Fira Code" panose="020B0809050000020004" pitchFamily="49" charset="0"/>
              </a:rPr>
              <a:t>activeeval</a:t>
            </a:r>
            <a:endParaRPr lang="en-AU" sz="2200" dirty="0"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ea typeface="Fira Code" panose="020B0809050000020004" pitchFamily="49" charset="0"/>
              </a:rPr>
              <a:t>4 ER data sets (highly imbalanced) + 3 non-ER data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200" dirty="0">
                <a:ea typeface="Fira Code" panose="020B0809050000020004" pitchFamily="49" charset="0"/>
              </a:rPr>
              <a:t>5 evaluation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E9BC0B7-5320-4B19-8DC4-D24720C99E9E}"/>
              </a:ext>
            </a:extLst>
          </p:cNvPr>
          <p:cNvSpPr txBox="1"/>
          <p:nvPr/>
        </p:nvSpPr>
        <p:spPr>
          <a:xfrm>
            <a:off x="2712787" y="2955564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latin typeface="+mj-lt"/>
              </a:rPr>
              <a:t>Data sets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940B536-F810-4649-AD5A-980E9A19729D}"/>
              </a:ext>
            </a:extLst>
          </p:cNvPr>
          <p:cNvSpPr txBox="1"/>
          <p:nvPr/>
        </p:nvSpPr>
        <p:spPr>
          <a:xfrm>
            <a:off x="7766890" y="2951399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latin typeface="+mj-lt"/>
              </a:rPr>
              <a:t>Evaluation 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1E61916-471F-4757-8763-FC356324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2434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0B1856E-BF4F-45A3-8DEC-9BFA371F5DB6}"/>
              </a:ext>
            </a:extLst>
          </p:cNvPr>
          <p:cNvSpPr/>
          <p:nvPr/>
        </p:nvSpPr>
        <p:spPr>
          <a:xfrm>
            <a:off x="6199911" y="440751"/>
            <a:ext cx="5153889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B2F8BA-3BF6-4D65-A743-B7BBBD241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Selected results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AE0E3AAF-754A-482D-978D-EDDE70AF4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8566" y="2024075"/>
            <a:ext cx="6502225" cy="3436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0697BFE7-D25C-4709-930B-F47C7B17A549}"/>
                  </a:ext>
                </a:extLst>
              </p:cNvPr>
              <p:cNvSpPr txBox="1"/>
              <p:nvPr/>
            </p:nvSpPr>
            <p:spPr>
              <a:xfrm>
                <a:off x="6199911" y="440751"/>
                <a:ext cx="51538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Passive/stratified essentially unusable under severe imbalance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dirty="0"/>
                  <a:t>Adaptivity generally helps when estimates of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AU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/>
                  <a:t> from the system are poor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97BFE7-D25C-4709-930B-F47C7B17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911" y="440751"/>
                <a:ext cx="5153888" cy="1200329"/>
              </a:xfrm>
              <a:prstGeom prst="rect">
                <a:avLst/>
              </a:prstGeom>
              <a:blipFill>
                <a:blip r:embed="rId4"/>
                <a:stretch>
                  <a:fillRect l="-710" t="-2538" r="-1302" b="-710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622B993-73D7-49FE-8769-3B0AA4412E85}"/>
              </a:ext>
            </a:extLst>
          </p:cNvPr>
          <p:cNvSpPr/>
          <p:nvPr/>
        </p:nvSpPr>
        <p:spPr>
          <a:xfrm>
            <a:off x="1335604" y="5460612"/>
            <a:ext cx="54057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MSE of estimated F1-score (over 1000 repeats) assuming a label budget of 1000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B22B6CD-6396-4B0B-A7CA-8AA3E2407A6F}"/>
              </a:ext>
            </a:extLst>
          </p:cNvPr>
          <p:cNvSpPr/>
          <p:nvPr/>
        </p:nvSpPr>
        <p:spPr>
          <a:xfrm>
            <a:off x="7761412" y="5460612"/>
            <a:ext cx="34707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600" dirty="0">
                <a:latin typeface="+mj-lt"/>
              </a:rPr>
              <a:t>Convergence of estimated F1-score (over 1000 repeats) for </a:t>
            </a:r>
            <a:r>
              <a:rPr lang="en-AU" sz="1600" dirty="0" err="1">
                <a:latin typeface="+mj-lt"/>
              </a:rPr>
              <a:t>abt</a:t>
            </a:r>
            <a:r>
              <a:rPr lang="en-AU" sz="1600" dirty="0">
                <a:latin typeface="+mj-lt"/>
              </a:rPr>
              <a:t>-buy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066F25F1-3878-4ABE-88AE-008610E7E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401958" y="1807774"/>
            <a:ext cx="3751898" cy="36528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1401276-3D67-452D-9286-1E948BEF2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1085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A1A25E-5711-4D8B-8815-D353D75A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Selected results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E2340570-447D-42AA-8965-61EC5FD67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61400" y="2090824"/>
            <a:ext cx="8128635" cy="33356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D336E38-A3A8-4D03-8395-E2FA0B21624E}"/>
              </a:ext>
            </a:extLst>
          </p:cNvPr>
          <p:cNvSpPr/>
          <p:nvPr/>
        </p:nvSpPr>
        <p:spPr>
          <a:xfrm>
            <a:off x="3013051" y="5426479"/>
            <a:ext cx="58723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600" b="1" dirty="0"/>
              <a:t>A sample of 100 estimated precision-recall curves for </a:t>
            </a:r>
            <a:r>
              <a:rPr lang="en-AU" sz="1600" b="1" dirty="0" err="1"/>
              <a:t>abt</a:t>
            </a:r>
            <a:r>
              <a:rPr lang="en-AU" sz="1600" b="1" dirty="0"/>
              <a:t>-buy assuming a label budget of 5000. The red curve is the unknown true curve.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150F97E-3968-46E0-9981-AD4A6AEE69ED}"/>
              </a:ext>
            </a:extLst>
          </p:cNvPr>
          <p:cNvSpPr/>
          <p:nvPr/>
        </p:nvSpPr>
        <p:spPr>
          <a:xfrm>
            <a:off x="6199911" y="440751"/>
            <a:ext cx="515388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49B584-02A0-42E2-9F6B-CE98A4CF34A0}"/>
              </a:ext>
            </a:extLst>
          </p:cNvPr>
          <p:cNvSpPr txBox="1"/>
          <p:nvPr/>
        </p:nvSpPr>
        <p:spPr>
          <a:xfrm>
            <a:off x="6199910" y="440751"/>
            <a:ext cx="5153889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We can also estimate vector-valued measures using our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Again, passive sampling is essentially unusable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D45E638-E22F-4A1D-8144-E7C09BC45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2281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A7E034-344A-4EB7-8AEB-EE502110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16E551-0658-43E4-8897-9EF0BF583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Developed a statistically-grounded framework for evaluation with asymptotic guarantees</a:t>
            </a:r>
          </a:p>
          <a:p>
            <a:r>
              <a:rPr lang="en-AU" dirty="0"/>
              <a:t>Increased statistical precision means</a:t>
            </a:r>
          </a:p>
          <a:p>
            <a:pPr lvl="1"/>
            <a:r>
              <a:rPr lang="en-AU" dirty="0"/>
              <a:t>practitioners can be more confident in evaluation results</a:t>
            </a:r>
          </a:p>
          <a:p>
            <a:pPr lvl="1"/>
            <a:r>
              <a:rPr lang="en-AU" dirty="0"/>
              <a:t>fewer labels are required</a:t>
            </a:r>
          </a:p>
          <a:p>
            <a:r>
              <a:rPr lang="en-AU" dirty="0"/>
              <a:t>Future work</a:t>
            </a:r>
          </a:p>
          <a:p>
            <a:pPr lvl="1"/>
            <a:r>
              <a:rPr lang="en-AU" dirty="0"/>
              <a:t>Non-asymptotic theory (</a:t>
            </a:r>
            <a:r>
              <a:rPr lang="en-AU" dirty="0" err="1"/>
              <a:t>Akyildiz</a:t>
            </a:r>
            <a:r>
              <a:rPr lang="en-AU" dirty="0"/>
              <a:t> and </a:t>
            </a:r>
            <a:r>
              <a:rPr lang="en-AU" dirty="0" err="1"/>
              <a:t>Míguez</a:t>
            </a:r>
            <a:r>
              <a:rPr lang="en-AU" dirty="0"/>
              <a:t>, 2019)</a:t>
            </a:r>
          </a:p>
          <a:p>
            <a:pPr lvl="1"/>
            <a:r>
              <a:rPr lang="en-AU" dirty="0"/>
              <a:t>Integration with crowdsourcing methods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CFF74E-1886-4B50-BB68-362CF3625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9238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8D8EE8E-C6ED-4CCA-9358-041483F7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9723F4C-06CB-400D-8750-D5601721D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EF78AD0-518A-478D-A22D-02CC78B0C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8667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7B3040-3149-4DD1-975D-5772E4CA0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 of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27AB3B-0756-4786-A828-23EBD7EED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15277"/>
            <a:ext cx="7019334" cy="2735843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AU" sz="2200" dirty="0"/>
              <a:t>Scalable and efficient inference for Bayesian ER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AU" sz="2200" dirty="0"/>
              <a:t>Modelling improvements for Bayesian ER: reduced sensitivity and improved accuracy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AU" sz="2200" dirty="0"/>
              <a:t>A statistical framework for evaluation with asymptotic guarantees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AU" sz="2200" dirty="0"/>
              <a:t>Adaptive labelling policies for the evaluation framework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3BE1D13-9586-4C5B-82D0-56FE7B76340E}"/>
              </a:ext>
            </a:extLst>
          </p:cNvPr>
          <p:cNvSpPr/>
          <p:nvPr/>
        </p:nvSpPr>
        <p:spPr>
          <a:xfrm>
            <a:off x="838200" y="1592345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200" i="1" dirty="0"/>
              <a:t>Statistical approaches for performing and evaluating ER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xmlns="" id="{CA520F90-EF75-4FCC-8799-4DD19064463B}"/>
              </a:ext>
            </a:extLst>
          </p:cNvPr>
          <p:cNvSpPr/>
          <p:nvPr/>
        </p:nvSpPr>
        <p:spPr>
          <a:xfrm>
            <a:off x="7857535" y="3600842"/>
            <a:ext cx="201797" cy="1349529"/>
          </a:xfrm>
          <a:prstGeom prst="rightBrace">
            <a:avLst>
              <a:gd name="adj1" fmla="val 5836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16CFB5C-4ED7-4FDB-A5A4-598DFD5F6E24}"/>
              </a:ext>
            </a:extLst>
          </p:cNvPr>
          <p:cNvSpPr txBox="1"/>
          <p:nvPr/>
        </p:nvSpPr>
        <p:spPr>
          <a:xfrm>
            <a:off x="8191763" y="3813941"/>
            <a:ext cx="3162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reduced cost of manual labelling, improved reliability of evaluation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xmlns="" id="{BF59937B-3089-47C1-99BA-E48D2FDBE21E}"/>
              </a:ext>
            </a:extLst>
          </p:cNvPr>
          <p:cNvSpPr/>
          <p:nvPr/>
        </p:nvSpPr>
        <p:spPr>
          <a:xfrm>
            <a:off x="7857534" y="2414587"/>
            <a:ext cx="201797" cy="1136430"/>
          </a:xfrm>
          <a:prstGeom prst="rightBrace">
            <a:avLst>
              <a:gd name="adj1" fmla="val 6591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D34411C-6D7A-4EBF-8AAB-CD2BE5EC3EF0}"/>
              </a:ext>
            </a:extLst>
          </p:cNvPr>
          <p:cNvSpPr txBox="1"/>
          <p:nvPr/>
        </p:nvSpPr>
        <p:spPr>
          <a:xfrm>
            <a:off x="8191763" y="2527289"/>
            <a:ext cx="2844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no cost for manual labelling, proper handling of uncertainty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B8BEB61-C611-425D-8540-074E9EECBB13}"/>
              </a:ext>
            </a:extLst>
          </p:cNvPr>
          <p:cNvSpPr txBox="1"/>
          <p:nvPr/>
        </p:nvSpPr>
        <p:spPr>
          <a:xfrm>
            <a:off x="838200" y="5310948"/>
            <a:ext cx="101976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Open-source software published at </a:t>
            </a:r>
            <a:r>
              <a:rPr lang="en-AU" sz="2400" dirty="0">
                <a:hlinkClick r:id="rId2"/>
              </a:rPr>
              <a:t>github.com/</a:t>
            </a:r>
            <a:r>
              <a:rPr lang="en-AU" sz="2400" dirty="0" err="1">
                <a:hlinkClick r:id="rId2"/>
              </a:rPr>
              <a:t>ngmarchant</a:t>
            </a:r>
            <a:r>
              <a:rPr lang="en-AU" sz="2400" dirty="0"/>
              <a:t> and </a:t>
            </a:r>
            <a:r>
              <a:rPr lang="en-AU" sz="2400" dirty="0">
                <a:hlinkClick r:id="rId3"/>
              </a:rPr>
              <a:t>github.com/</a:t>
            </a:r>
            <a:r>
              <a:rPr lang="en-AU" sz="2400" dirty="0" err="1">
                <a:hlinkClick r:id="rId3"/>
              </a:rPr>
              <a:t>cleanzr</a:t>
            </a:r>
            <a:endParaRPr lang="en-AU" sz="24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BDF700C5-6D20-4F74-8283-0E1610B19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28888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65E5C4-6D9C-47D2-B009-50FB0E39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CFA6F0-E541-4EF7-8A3C-096739317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Thanks to all who have supported me during my PhD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Special thanks to </a:t>
            </a:r>
          </a:p>
          <a:p>
            <a:r>
              <a:rPr lang="en-AU" dirty="0"/>
              <a:t>My supervisors: Ben Rubinstein, </a:t>
            </a:r>
            <a:r>
              <a:rPr lang="en-AU" dirty="0" err="1"/>
              <a:t>Beka</a:t>
            </a:r>
            <a:r>
              <a:rPr lang="en-AU" dirty="0"/>
              <a:t> Steorts and Aurore Delaigle</a:t>
            </a:r>
          </a:p>
          <a:p>
            <a:r>
              <a:rPr lang="en-AU" dirty="0"/>
              <a:t>My co-authors: Daniel Elazar and </a:t>
            </a:r>
            <a:r>
              <a:rPr lang="en-AU" dirty="0" err="1"/>
              <a:t>Andee</a:t>
            </a:r>
            <a:r>
              <a:rPr lang="en-AU" dirty="0"/>
              <a:t> Kaplan</a:t>
            </a:r>
          </a:p>
          <a:p>
            <a:r>
              <a:rPr lang="en-AU" dirty="0"/>
              <a:t>Chair of my advisory committee: Reeva Lederman</a:t>
            </a:r>
          </a:p>
          <a:p>
            <a:r>
              <a:rPr lang="en-AU" dirty="0"/>
              <a:t>Australian Bureau of Statistics for funding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7DA194D-2853-498C-9563-DAA02667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314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C4F90F6-422F-4145-8205-054CCAB84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Appendices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4414382-3EA4-4D2B-9E6B-BAC612C55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485C142-8E41-40FF-A2CC-AF4CCC0AC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4860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A67D44E-418C-4311-8C4A-8D4445F5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references: Bayesian 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FC36F293-97E6-4AE0-A92B-106BD7C4D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AU" sz="1500" dirty="0" err="1"/>
              <a:t>Fellegi</a:t>
            </a:r>
            <a:r>
              <a:rPr lang="en-AU" sz="1500" dirty="0"/>
              <a:t>, I. P., &amp; </a:t>
            </a:r>
            <a:r>
              <a:rPr lang="en-AU" sz="1500" dirty="0" err="1"/>
              <a:t>Sunter</a:t>
            </a:r>
            <a:r>
              <a:rPr lang="en-AU" sz="1500" dirty="0"/>
              <a:t>, A. B. (1969). A theory for record linkage. Journal of the American Statistical Association, 64(328), 1183-1210.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AU" sz="1500" dirty="0"/>
              <a:t>Steorts, R. C. (2015). Entity resolution with empirically motivated priors. Bayesian Analysis, 10(4), 849-875.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AU" sz="1500" dirty="0"/>
              <a:t>Steorts, R. C., Hall, R., &amp; Fienberg, S. E. (2016). A Bayesian approach to graphical record linkage and deduplication. Journal of the American Statistical Association, 111(516), 1660-1672.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AU" sz="1500" dirty="0" err="1"/>
              <a:t>Sadinle</a:t>
            </a:r>
            <a:r>
              <a:rPr lang="en-AU" sz="1500" dirty="0"/>
              <a:t>, M. (2014). Detecting duplicates in a homicide registry using a Bayesian partitioning approach. The Annals of Applied Statistics, 8(4), 2404-2434.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AU" sz="1500" dirty="0"/>
              <a:t>Van </a:t>
            </a:r>
            <a:r>
              <a:rPr lang="en-AU" sz="1500" dirty="0" err="1"/>
              <a:t>Dyk</a:t>
            </a:r>
            <a:r>
              <a:rPr lang="en-AU" sz="1500" dirty="0"/>
              <a:t>, D. A., &amp; Park, T. (2008). Partially collapsed Gibbs samplers: Theory and methods. Journal of the American Statistical Association, 103(482), 790-796.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AU" sz="1500" dirty="0"/>
              <a:t>Pitman, J. (1992). </a:t>
            </a:r>
            <a:r>
              <a:rPr lang="en-AU" sz="1500" i="1" dirty="0"/>
              <a:t>The two-parameter generalization of </a:t>
            </a:r>
            <a:r>
              <a:rPr lang="en-AU" sz="1500" i="1" dirty="0" err="1"/>
              <a:t>Ewens</a:t>
            </a:r>
            <a:r>
              <a:rPr lang="en-AU" sz="1500" i="1" dirty="0"/>
              <a:t>’ random partition structure</a:t>
            </a:r>
            <a:r>
              <a:rPr lang="en-AU" sz="1500" dirty="0"/>
              <a:t>. Technical Report 345, Dept. Statistics, UC Berkeley.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AU" sz="1500" dirty="0"/>
              <a:t>Betancourt, B., </a:t>
            </a:r>
            <a:r>
              <a:rPr lang="en-AU" sz="1500" dirty="0" err="1"/>
              <a:t>Zanella</a:t>
            </a:r>
            <a:r>
              <a:rPr lang="en-AU" sz="1500" dirty="0"/>
              <a:t>, G., Miller, J. W., Wallach, H., Zaidi, A., &amp; Steorts, R. C. (2016). Flexible models for </a:t>
            </a:r>
            <a:r>
              <a:rPr lang="en-AU" sz="1500" dirty="0" err="1"/>
              <a:t>microclustering</a:t>
            </a:r>
            <a:r>
              <a:rPr lang="en-AU" sz="1500" dirty="0"/>
              <a:t> with application to entity resolution. In </a:t>
            </a:r>
            <a:r>
              <a:rPr lang="en-AU" sz="1500" i="1" dirty="0"/>
              <a:t>Advances in Neural Information Processing Systems</a:t>
            </a:r>
            <a:r>
              <a:rPr lang="en-AU" sz="1500" dirty="0"/>
              <a:t> (pp. 1417-1425).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F2C1121-1AE4-4C92-96D0-8E900FDC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010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5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0"/>
            <a:ext cx="4780646" cy="3534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97" y="3929974"/>
            <a:ext cx="4344304" cy="2791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77" y="0"/>
            <a:ext cx="4060524" cy="36179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3534330"/>
            <a:ext cx="4780645" cy="332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94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A67D44E-418C-4311-8C4A-8D4445F5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references: Evaluation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FC36F293-97E6-4AE0-A92B-106BD7C4D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AU" sz="1500" dirty="0"/>
              <a:t>Bennett, P. N., &amp; Carvalho, V. R. (2010, October). Online stratified sampling: evaluating classifiers at web-scale. In Proceedings of the 19th ACM international conference on Information and knowledge management (pp. 1581-1584).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AU" sz="1500" dirty="0" err="1"/>
              <a:t>Druck</a:t>
            </a:r>
            <a:r>
              <a:rPr lang="en-AU" sz="1500" dirty="0"/>
              <a:t>, G., &amp; McCallum, A. (2011, October). Toward interactive training and evaluation. In Proceedings of the 20th ACM international conference on Information and knowledge management (pp. 947-956).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AU" sz="1500" dirty="0"/>
              <a:t>Dennis III, S. Y. (1996). A Bayesian analysis of tree-structured statistical decision problems. Journal of statistical planning and inference, 53(3), 323-344.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AU" sz="1500" dirty="0" err="1"/>
              <a:t>Sawade</a:t>
            </a:r>
            <a:r>
              <a:rPr lang="en-AU" sz="1500" dirty="0"/>
              <a:t>, C., Landwehr, N., &amp; </a:t>
            </a:r>
            <a:r>
              <a:rPr lang="en-AU" sz="1500" dirty="0" err="1"/>
              <a:t>Scheffer</a:t>
            </a:r>
            <a:r>
              <a:rPr lang="en-AU" sz="1500" dirty="0"/>
              <a:t>, T. (2010). Active estimation of F-measures. In Advances in Neural Information Processing Systems (pp. 2083-2091).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AU" sz="1500" dirty="0" err="1"/>
              <a:t>Portier</a:t>
            </a:r>
            <a:r>
              <a:rPr lang="en-AU" sz="1500" dirty="0"/>
              <a:t>, F., &amp; </a:t>
            </a:r>
            <a:r>
              <a:rPr lang="en-AU" sz="1500" dirty="0" err="1"/>
              <a:t>Delyon</a:t>
            </a:r>
            <a:r>
              <a:rPr lang="en-AU" sz="1500" dirty="0"/>
              <a:t>, B. (2018). Asymptotic optimality of adaptive importance sampling. In </a:t>
            </a:r>
            <a:r>
              <a:rPr lang="en-AU" sz="1500" i="1" dirty="0"/>
              <a:t>Advances in Neural Information Processing Systems</a:t>
            </a:r>
            <a:r>
              <a:rPr lang="en-AU" sz="1500" dirty="0"/>
              <a:t> (pp. 3134-3144).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3D0C5F8-E6E3-43C5-8925-3D994649F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8938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5D91C2-BC25-4BA8-95E0-80237522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Blocking 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FD6AD7E-CA81-42D6-8FD5-AAE2CBD056F7}"/>
              </a:ext>
            </a:extLst>
          </p:cNvPr>
          <p:cNvSpPr/>
          <p:nvPr/>
        </p:nvSpPr>
        <p:spPr>
          <a:xfrm>
            <a:off x="838199" y="1690689"/>
            <a:ext cx="10515600" cy="16516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9050F08-6E60-427A-904F-6D97EC47C98A}"/>
              </a:ext>
            </a:extLst>
          </p:cNvPr>
          <p:cNvSpPr txBox="1"/>
          <p:nvPr/>
        </p:nvSpPr>
        <p:spPr>
          <a:xfrm>
            <a:off x="893619" y="3605371"/>
            <a:ext cx="6892636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sz="2200" i="1" dirty="0">
                <a:latin typeface="+mj-lt"/>
              </a:rPr>
              <a:t>k</a:t>
            </a:r>
            <a:r>
              <a:rPr lang="en-AU" sz="2200" dirty="0">
                <a:latin typeface="+mj-lt"/>
              </a:rPr>
              <a:t>-d tree blocking function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Recursively partitions the space of entity attributes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Each node is associated with a binary splitting rule on one of the attributes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Use the empirical distribution from the observed records to approximate the distribution over the space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887FD0CE-17A5-4D16-A407-79CEB8C6E5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71" y="3801413"/>
            <a:ext cx="3027411" cy="227577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A4CCEB4-75DA-4940-BC23-908948B8E8E4}"/>
              </a:ext>
            </a:extLst>
          </p:cNvPr>
          <p:cNvSpPr txBox="1"/>
          <p:nvPr/>
        </p:nvSpPr>
        <p:spPr>
          <a:xfrm>
            <a:off x="893619" y="1753031"/>
            <a:ext cx="1038398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sz="2200" dirty="0">
                <a:latin typeface="+mj-lt"/>
              </a:rPr>
              <a:t>Desirable properties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i="1" dirty="0"/>
              <a:t>Balanced: </a:t>
            </a:r>
            <a:r>
              <a:rPr lang="en-AU" sz="2000" dirty="0"/>
              <a:t>each block has equal probability mass under the distribution on entity attributes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i="1" dirty="0"/>
              <a:t>Good separation: </a:t>
            </a:r>
            <a:r>
              <a:rPr lang="en-AU" sz="2000" dirty="0"/>
              <a:t>high similarity within a block, low similarity between blocks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027F937D-27CD-4975-BEF6-399D228C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4265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684861-946E-418D-A958-2827DFB6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about load balancing?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F214C916-0405-4360-BA50-B5FB14319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539" y="2802561"/>
            <a:ext cx="7608921" cy="33705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ECBFFF8-7620-4E57-9122-9A97906C1313}"/>
              </a:ext>
            </a:extLst>
          </p:cNvPr>
          <p:cNvSpPr txBox="1"/>
          <p:nvPr/>
        </p:nvSpPr>
        <p:spPr>
          <a:xfrm>
            <a:off x="838199" y="1759855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Measure the relative absolute deviation from the perfectly-balanced configuration along the Markov chain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03364AD-10BA-4CB2-9610-3E8674DC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2436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6660478E-D9BD-4B8D-8460-D0CA6687A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Ewens</a:t>
            </a:r>
            <a:r>
              <a:rPr lang="en-AU" dirty="0"/>
              <a:t>-Pitman parameters</a:t>
            </a:r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xmlns="" id="{14DF9F55-01C6-4BF9-8DA6-D5D06D25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792" y="1825625"/>
            <a:ext cx="9368415" cy="43513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5806E3D-5914-4F2A-AAA5-89AC4A868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7094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70E371-319D-433A-BFE4-A5F99F8F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Theorems for evaluation framework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3D47CF8-45A2-43E4-A270-210FC3574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3" y="2361248"/>
            <a:ext cx="5528789" cy="1421253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E4A8C09-ECC4-4EE9-A162-6675A97B1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539" y="2361248"/>
            <a:ext cx="5547841" cy="2903472"/>
          </a:xfrm>
          <a:prstGeom prst="rect">
            <a:avLst/>
          </a:prstGeom>
        </p:spPr>
      </p:pic>
      <p:pic>
        <p:nvPicPr>
          <p:cNvPr id="6" name="Content Placeholder 4" descr="A picture containing knife&#10;&#10;Description automatically generated">
            <a:extLst>
              <a:ext uri="{FF2B5EF4-FFF2-40B4-BE49-F238E27FC236}">
                <a16:creationId xmlns:a16="http://schemas.microsoft.com/office/drawing/2014/main" xmlns="" id="{85F84913-8A12-4CEA-B002-0C66799DC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3" y="4350241"/>
            <a:ext cx="5524979" cy="91447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61C96A3-4BCE-4BAE-AC12-7942F1D58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46374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FFD726-5587-4D7D-B30A-16893AB8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Dirichlet-tree model</a:t>
            </a:r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xmlns="" id="{47CC020B-0825-4084-87D7-F0D819992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46" y="2805189"/>
            <a:ext cx="6225868" cy="1744750"/>
          </a:xfrm>
          <a:prstGeom prst="rect">
            <a:avLst/>
          </a:prstGeom>
        </p:spPr>
      </p:pic>
      <p:grpSp>
        <p:nvGrpSpPr>
          <p:cNvPr id="5" name="Graphic 28">
            <a:extLst>
              <a:ext uri="{FF2B5EF4-FFF2-40B4-BE49-F238E27FC236}">
                <a16:creationId xmlns:a16="http://schemas.microsoft.com/office/drawing/2014/main" xmlns="" id="{A9689BBB-0FEA-4707-A76C-EB64DA0AE743}"/>
              </a:ext>
            </a:extLst>
          </p:cNvPr>
          <p:cNvGrpSpPr/>
          <p:nvPr/>
        </p:nvGrpSpPr>
        <p:grpSpPr>
          <a:xfrm>
            <a:off x="7526747" y="2218362"/>
            <a:ext cx="3822207" cy="3451553"/>
            <a:chOff x="6325570" y="2523936"/>
            <a:chExt cx="3822207" cy="345155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E36EF4A1-1096-4EDA-91CE-F7497DAD17E8}"/>
                </a:ext>
              </a:extLst>
            </p:cNvPr>
            <p:cNvSpPr/>
            <p:nvPr/>
          </p:nvSpPr>
          <p:spPr>
            <a:xfrm>
              <a:off x="6325570" y="5147054"/>
              <a:ext cx="427580" cy="215134"/>
            </a:xfrm>
            <a:custGeom>
              <a:avLst/>
              <a:gdLst>
                <a:gd name="connsiteX0" fmla="*/ 0 w 427580"/>
                <a:gd name="connsiteY0" fmla="*/ 0 h 215134"/>
                <a:gd name="connsiteX1" fmla="*/ 427580 w 427580"/>
                <a:gd name="connsiteY1" fmla="*/ 0 h 215134"/>
                <a:gd name="connsiteX2" fmla="*/ 427580 w 427580"/>
                <a:gd name="connsiteY2" fmla="*/ 215134 h 215134"/>
                <a:gd name="connsiteX3" fmla="*/ 0 w 427580"/>
                <a:gd name="connsiteY3" fmla="*/ 215134 h 21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580" h="215134">
                  <a:moveTo>
                    <a:pt x="0" y="0"/>
                  </a:moveTo>
                  <a:lnTo>
                    <a:pt x="427580" y="0"/>
                  </a:lnTo>
                  <a:lnTo>
                    <a:pt x="427580" y="215134"/>
                  </a:lnTo>
                  <a:lnTo>
                    <a:pt x="0" y="21513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9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AB572B86-FFA9-4439-8DAB-B8715D286DD4}"/>
                </a:ext>
              </a:extLst>
            </p:cNvPr>
            <p:cNvSpPr/>
            <p:nvPr/>
          </p:nvSpPr>
          <p:spPr>
            <a:xfrm>
              <a:off x="6810517" y="5147054"/>
              <a:ext cx="427580" cy="215134"/>
            </a:xfrm>
            <a:custGeom>
              <a:avLst/>
              <a:gdLst>
                <a:gd name="connsiteX0" fmla="*/ 0 w 427580"/>
                <a:gd name="connsiteY0" fmla="*/ 0 h 215134"/>
                <a:gd name="connsiteX1" fmla="*/ 427580 w 427580"/>
                <a:gd name="connsiteY1" fmla="*/ 0 h 215134"/>
                <a:gd name="connsiteX2" fmla="*/ 427580 w 427580"/>
                <a:gd name="connsiteY2" fmla="*/ 215134 h 215134"/>
                <a:gd name="connsiteX3" fmla="*/ 0 w 427580"/>
                <a:gd name="connsiteY3" fmla="*/ 215134 h 21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580" h="215134">
                  <a:moveTo>
                    <a:pt x="0" y="0"/>
                  </a:moveTo>
                  <a:lnTo>
                    <a:pt x="427580" y="0"/>
                  </a:lnTo>
                  <a:lnTo>
                    <a:pt x="427580" y="215134"/>
                  </a:lnTo>
                  <a:lnTo>
                    <a:pt x="0" y="21513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9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6777E1D9-963A-42B7-ADED-7E74B4AC447E}"/>
                </a:ext>
              </a:extLst>
            </p:cNvPr>
            <p:cNvSpPr/>
            <p:nvPr/>
          </p:nvSpPr>
          <p:spPr>
            <a:xfrm>
              <a:off x="7295463" y="5147054"/>
              <a:ext cx="427580" cy="215134"/>
            </a:xfrm>
            <a:custGeom>
              <a:avLst/>
              <a:gdLst>
                <a:gd name="connsiteX0" fmla="*/ 0 w 427580"/>
                <a:gd name="connsiteY0" fmla="*/ 0 h 215134"/>
                <a:gd name="connsiteX1" fmla="*/ 427580 w 427580"/>
                <a:gd name="connsiteY1" fmla="*/ 0 h 215134"/>
                <a:gd name="connsiteX2" fmla="*/ 427580 w 427580"/>
                <a:gd name="connsiteY2" fmla="*/ 215134 h 215134"/>
                <a:gd name="connsiteX3" fmla="*/ 0 w 427580"/>
                <a:gd name="connsiteY3" fmla="*/ 215134 h 21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580" h="215134">
                  <a:moveTo>
                    <a:pt x="0" y="0"/>
                  </a:moveTo>
                  <a:lnTo>
                    <a:pt x="427580" y="0"/>
                  </a:lnTo>
                  <a:lnTo>
                    <a:pt x="427580" y="215134"/>
                  </a:lnTo>
                  <a:lnTo>
                    <a:pt x="0" y="21513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9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74EFF53F-5812-41C4-A691-607F8DF61447}"/>
                </a:ext>
              </a:extLst>
            </p:cNvPr>
            <p:cNvSpPr/>
            <p:nvPr/>
          </p:nvSpPr>
          <p:spPr>
            <a:xfrm>
              <a:off x="7780410" y="5147054"/>
              <a:ext cx="427580" cy="215134"/>
            </a:xfrm>
            <a:custGeom>
              <a:avLst/>
              <a:gdLst>
                <a:gd name="connsiteX0" fmla="*/ 0 w 427580"/>
                <a:gd name="connsiteY0" fmla="*/ 0 h 215134"/>
                <a:gd name="connsiteX1" fmla="*/ 427580 w 427580"/>
                <a:gd name="connsiteY1" fmla="*/ 0 h 215134"/>
                <a:gd name="connsiteX2" fmla="*/ 427580 w 427580"/>
                <a:gd name="connsiteY2" fmla="*/ 215134 h 215134"/>
                <a:gd name="connsiteX3" fmla="*/ 0 w 427580"/>
                <a:gd name="connsiteY3" fmla="*/ 215134 h 21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580" h="215134">
                  <a:moveTo>
                    <a:pt x="0" y="0"/>
                  </a:moveTo>
                  <a:lnTo>
                    <a:pt x="427580" y="0"/>
                  </a:lnTo>
                  <a:lnTo>
                    <a:pt x="427580" y="215134"/>
                  </a:lnTo>
                  <a:lnTo>
                    <a:pt x="0" y="21513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9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3C44651F-615C-4694-8924-F522067A56CE}"/>
                </a:ext>
              </a:extLst>
            </p:cNvPr>
            <p:cNvSpPr/>
            <p:nvPr/>
          </p:nvSpPr>
          <p:spPr>
            <a:xfrm>
              <a:off x="8265357" y="5147054"/>
              <a:ext cx="427580" cy="215134"/>
            </a:xfrm>
            <a:custGeom>
              <a:avLst/>
              <a:gdLst>
                <a:gd name="connsiteX0" fmla="*/ 0 w 427580"/>
                <a:gd name="connsiteY0" fmla="*/ 0 h 215134"/>
                <a:gd name="connsiteX1" fmla="*/ 427580 w 427580"/>
                <a:gd name="connsiteY1" fmla="*/ 0 h 215134"/>
                <a:gd name="connsiteX2" fmla="*/ 427580 w 427580"/>
                <a:gd name="connsiteY2" fmla="*/ 215134 h 215134"/>
                <a:gd name="connsiteX3" fmla="*/ 0 w 427580"/>
                <a:gd name="connsiteY3" fmla="*/ 215134 h 21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580" h="215134">
                  <a:moveTo>
                    <a:pt x="0" y="0"/>
                  </a:moveTo>
                  <a:lnTo>
                    <a:pt x="427580" y="0"/>
                  </a:lnTo>
                  <a:lnTo>
                    <a:pt x="427580" y="215134"/>
                  </a:lnTo>
                  <a:lnTo>
                    <a:pt x="0" y="21513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9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3F8C94C4-D341-4647-B0D6-546A3AC44AFF}"/>
                </a:ext>
              </a:extLst>
            </p:cNvPr>
            <p:cNvSpPr/>
            <p:nvPr/>
          </p:nvSpPr>
          <p:spPr>
            <a:xfrm>
              <a:off x="8750304" y="5147054"/>
              <a:ext cx="427580" cy="215134"/>
            </a:xfrm>
            <a:custGeom>
              <a:avLst/>
              <a:gdLst>
                <a:gd name="connsiteX0" fmla="*/ 0 w 427580"/>
                <a:gd name="connsiteY0" fmla="*/ 0 h 215134"/>
                <a:gd name="connsiteX1" fmla="*/ 427580 w 427580"/>
                <a:gd name="connsiteY1" fmla="*/ 0 h 215134"/>
                <a:gd name="connsiteX2" fmla="*/ 427580 w 427580"/>
                <a:gd name="connsiteY2" fmla="*/ 215134 h 215134"/>
                <a:gd name="connsiteX3" fmla="*/ 0 w 427580"/>
                <a:gd name="connsiteY3" fmla="*/ 215134 h 21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580" h="215134">
                  <a:moveTo>
                    <a:pt x="0" y="0"/>
                  </a:moveTo>
                  <a:lnTo>
                    <a:pt x="427580" y="0"/>
                  </a:lnTo>
                  <a:lnTo>
                    <a:pt x="427580" y="215134"/>
                  </a:lnTo>
                  <a:lnTo>
                    <a:pt x="0" y="21513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9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E2CF15B6-CC82-418D-B2D2-2B1AEAA4E6C8}"/>
                </a:ext>
              </a:extLst>
            </p:cNvPr>
            <p:cNvSpPr/>
            <p:nvPr/>
          </p:nvSpPr>
          <p:spPr>
            <a:xfrm>
              <a:off x="9235251" y="5147054"/>
              <a:ext cx="427580" cy="215134"/>
            </a:xfrm>
            <a:custGeom>
              <a:avLst/>
              <a:gdLst>
                <a:gd name="connsiteX0" fmla="*/ 0 w 427580"/>
                <a:gd name="connsiteY0" fmla="*/ 0 h 215134"/>
                <a:gd name="connsiteX1" fmla="*/ 427580 w 427580"/>
                <a:gd name="connsiteY1" fmla="*/ 0 h 215134"/>
                <a:gd name="connsiteX2" fmla="*/ 427580 w 427580"/>
                <a:gd name="connsiteY2" fmla="*/ 215134 h 215134"/>
                <a:gd name="connsiteX3" fmla="*/ 0 w 427580"/>
                <a:gd name="connsiteY3" fmla="*/ 215134 h 21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580" h="215134">
                  <a:moveTo>
                    <a:pt x="0" y="0"/>
                  </a:moveTo>
                  <a:lnTo>
                    <a:pt x="427580" y="0"/>
                  </a:lnTo>
                  <a:lnTo>
                    <a:pt x="427580" y="215134"/>
                  </a:lnTo>
                  <a:lnTo>
                    <a:pt x="0" y="21513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9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41200808-874A-48FB-8B65-91F5E7D090BA}"/>
                </a:ext>
              </a:extLst>
            </p:cNvPr>
            <p:cNvSpPr/>
            <p:nvPr/>
          </p:nvSpPr>
          <p:spPr>
            <a:xfrm>
              <a:off x="9720197" y="5147054"/>
              <a:ext cx="427580" cy="215134"/>
            </a:xfrm>
            <a:custGeom>
              <a:avLst/>
              <a:gdLst>
                <a:gd name="connsiteX0" fmla="*/ 0 w 427580"/>
                <a:gd name="connsiteY0" fmla="*/ 0 h 215134"/>
                <a:gd name="connsiteX1" fmla="*/ 427580 w 427580"/>
                <a:gd name="connsiteY1" fmla="*/ 0 h 215134"/>
                <a:gd name="connsiteX2" fmla="*/ 427580 w 427580"/>
                <a:gd name="connsiteY2" fmla="*/ 215134 h 215134"/>
                <a:gd name="connsiteX3" fmla="*/ 0 w 427580"/>
                <a:gd name="connsiteY3" fmla="*/ 215134 h 21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580" h="215134">
                  <a:moveTo>
                    <a:pt x="0" y="0"/>
                  </a:moveTo>
                  <a:lnTo>
                    <a:pt x="427580" y="0"/>
                  </a:lnTo>
                  <a:lnTo>
                    <a:pt x="427580" y="215134"/>
                  </a:lnTo>
                  <a:lnTo>
                    <a:pt x="0" y="21513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9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D14D9934-3C27-40A0-BE18-61C039089777}"/>
                </a:ext>
              </a:extLst>
            </p:cNvPr>
            <p:cNvSpPr/>
            <p:nvPr/>
          </p:nvSpPr>
          <p:spPr>
            <a:xfrm>
              <a:off x="6568043" y="4303333"/>
              <a:ext cx="427580" cy="215134"/>
            </a:xfrm>
            <a:custGeom>
              <a:avLst/>
              <a:gdLst>
                <a:gd name="connsiteX0" fmla="*/ 0 w 427580"/>
                <a:gd name="connsiteY0" fmla="*/ 0 h 215134"/>
                <a:gd name="connsiteX1" fmla="*/ 427580 w 427580"/>
                <a:gd name="connsiteY1" fmla="*/ 0 h 215134"/>
                <a:gd name="connsiteX2" fmla="*/ 427580 w 427580"/>
                <a:gd name="connsiteY2" fmla="*/ 215134 h 215134"/>
                <a:gd name="connsiteX3" fmla="*/ 0 w 427580"/>
                <a:gd name="connsiteY3" fmla="*/ 215134 h 21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580" h="215134">
                  <a:moveTo>
                    <a:pt x="0" y="0"/>
                  </a:moveTo>
                  <a:lnTo>
                    <a:pt x="427580" y="0"/>
                  </a:lnTo>
                  <a:lnTo>
                    <a:pt x="427580" y="215134"/>
                  </a:lnTo>
                  <a:lnTo>
                    <a:pt x="0" y="215134"/>
                  </a:lnTo>
                  <a:close/>
                </a:path>
              </a:pathLst>
            </a:custGeom>
            <a:solidFill>
              <a:schemeClr val="accent3">
                <a:lumMod val="75000"/>
                <a:alpha val="48000"/>
              </a:schemeClr>
            </a:solidFill>
            <a:ln w="19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56ACC542-34AA-40A7-9B3E-748EF9811818}"/>
                </a:ext>
              </a:extLst>
            </p:cNvPr>
            <p:cNvSpPr/>
            <p:nvPr/>
          </p:nvSpPr>
          <p:spPr>
            <a:xfrm>
              <a:off x="7537937" y="4303333"/>
              <a:ext cx="427580" cy="215134"/>
            </a:xfrm>
            <a:custGeom>
              <a:avLst/>
              <a:gdLst>
                <a:gd name="connsiteX0" fmla="*/ 0 w 427580"/>
                <a:gd name="connsiteY0" fmla="*/ 0 h 215134"/>
                <a:gd name="connsiteX1" fmla="*/ 427580 w 427580"/>
                <a:gd name="connsiteY1" fmla="*/ 0 h 215134"/>
                <a:gd name="connsiteX2" fmla="*/ 427580 w 427580"/>
                <a:gd name="connsiteY2" fmla="*/ 215134 h 215134"/>
                <a:gd name="connsiteX3" fmla="*/ 0 w 427580"/>
                <a:gd name="connsiteY3" fmla="*/ 215134 h 21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580" h="215134">
                  <a:moveTo>
                    <a:pt x="0" y="0"/>
                  </a:moveTo>
                  <a:lnTo>
                    <a:pt x="427580" y="0"/>
                  </a:lnTo>
                  <a:lnTo>
                    <a:pt x="427580" y="215134"/>
                  </a:lnTo>
                  <a:lnTo>
                    <a:pt x="0" y="215134"/>
                  </a:lnTo>
                  <a:close/>
                </a:path>
              </a:pathLst>
            </a:custGeom>
            <a:solidFill>
              <a:schemeClr val="accent3">
                <a:lumMod val="75000"/>
                <a:alpha val="48000"/>
              </a:schemeClr>
            </a:solidFill>
            <a:ln w="19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E5471300-4C6A-438C-A293-984E17B1A2FA}"/>
                </a:ext>
              </a:extLst>
            </p:cNvPr>
            <p:cNvSpPr/>
            <p:nvPr/>
          </p:nvSpPr>
          <p:spPr>
            <a:xfrm>
              <a:off x="8507831" y="4303333"/>
              <a:ext cx="427580" cy="215134"/>
            </a:xfrm>
            <a:custGeom>
              <a:avLst/>
              <a:gdLst>
                <a:gd name="connsiteX0" fmla="*/ 0 w 427580"/>
                <a:gd name="connsiteY0" fmla="*/ 0 h 215134"/>
                <a:gd name="connsiteX1" fmla="*/ 427580 w 427580"/>
                <a:gd name="connsiteY1" fmla="*/ 0 h 215134"/>
                <a:gd name="connsiteX2" fmla="*/ 427580 w 427580"/>
                <a:gd name="connsiteY2" fmla="*/ 215134 h 215134"/>
                <a:gd name="connsiteX3" fmla="*/ 0 w 427580"/>
                <a:gd name="connsiteY3" fmla="*/ 215134 h 21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580" h="215134">
                  <a:moveTo>
                    <a:pt x="0" y="0"/>
                  </a:moveTo>
                  <a:lnTo>
                    <a:pt x="427580" y="0"/>
                  </a:lnTo>
                  <a:lnTo>
                    <a:pt x="427580" y="215134"/>
                  </a:lnTo>
                  <a:lnTo>
                    <a:pt x="0" y="215134"/>
                  </a:lnTo>
                  <a:close/>
                </a:path>
              </a:pathLst>
            </a:custGeom>
            <a:solidFill>
              <a:schemeClr val="accent3">
                <a:lumMod val="75000"/>
                <a:alpha val="48000"/>
              </a:schemeClr>
            </a:solidFill>
            <a:ln w="19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948095D2-48E9-4ECE-B624-A2568D91316E}"/>
                </a:ext>
              </a:extLst>
            </p:cNvPr>
            <p:cNvSpPr/>
            <p:nvPr/>
          </p:nvSpPr>
          <p:spPr>
            <a:xfrm>
              <a:off x="9477724" y="4303333"/>
              <a:ext cx="427580" cy="215134"/>
            </a:xfrm>
            <a:custGeom>
              <a:avLst/>
              <a:gdLst>
                <a:gd name="connsiteX0" fmla="*/ 0 w 427580"/>
                <a:gd name="connsiteY0" fmla="*/ 0 h 215134"/>
                <a:gd name="connsiteX1" fmla="*/ 427580 w 427580"/>
                <a:gd name="connsiteY1" fmla="*/ 0 h 215134"/>
                <a:gd name="connsiteX2" fmla="*/ 427580 w 427580"/>
                <a:gd name="connsiteY2" fmla="*/ 215134 h 215134"/>
                <a:gd name="connsiteX3" fmla="*/ 0 w 427580"/>
                <a:gd name="connsiteY3" fmla="*/ 215134 h 21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580" h="215134">
                  <a:moveTo>
                    <a:pt x="0" y="0"/>
                  </a:moveTo>
                  <a:lnTo>
                    <a:pt x="427580" y="0"/>
                  </a:lnTo>
                  <a:lnTo>
                    <a:pt x="427580" y="215134"/>
                  </a:lnTo>
                  <a:lnTo>
                    <a:pt x="0" y="215134"/>
                  </a:lnTo>
                  <a:close/>
                </a:path>
              </a:pathLst>
            </a:custGeom>
            <a:solidFill>
              <a:schemeClr val="accent3">
                <a:lumMod val="75000"/>
                <a:alpha val="48000"/>
              </a:schemeClr>
            </a:solidFill>
            <a:ln w="19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6964EA22-4116-4BB4-938B-B65CC5636193}"/>
                </a:ext>
              </a:extLst>
            </p:cNvPr>
            <p:cNvSpPr/>
            <p:nvPr/>
          </p:nvSpPr>
          <p:spPr>
            <a:xfrm>
              <a:off x="8992777" y="3459613"/>
              <a:ext cx="427580" cy="215134"/>
            </a:xfrm>
            <a:custGeom>
              <a:avLst/>
              <a:gdLst>
                <a:gd name="connsiteX0" fmla="*/ 0 w 427580"/>
                <a:gd name="connsiteY0" fmla="*/ 0 h 215134"/>
                <a:gd name="connsiteX1" fmla="*/ 427580 w 427580"/>
                <a:gd name="connsiteY1" fmla="*/ 0 h 215134"/>
                <a:gd name="connsiteX2" fmla="*/ 427580 w 427580"/>
                <a:gd name="connsiteY2" fmla="*/ 215135 h 215134"/>
                <a:gd name="connsiteX3" fmla="*/ 0 w 427580"/>
                <a:gd name="connsiteY3" fmla="*/ 215135 h 21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580" h="215134">
                  <a:moveTo>
                    <a:pt x="0" y="0"/>
                  </a:moveTo>
                  <a:lnTo>
                    <a:pt x="427580" y="0"/>
                  </a:lnTo>
                  <a:lnTo>
                    <a:pt x="427580" y="215135"/>
                  </a:lnTo>
                  <a:lnTo>
                    <a:pt x="0" y="215135"/>
                  </a:lnTo>
                  <a:close/>
                </a:path>
              </a:pathLst>
            </a:custGeom>
            <a:solidFill>
              <a:schemeClr val="accent3">
                <a:lumMod val="75000"/>
                <a:alpha val="48000"/>
              </a:schemeClr>
            </a:solidFill>
            <a:ln w="19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9252C780-459A-4F85-B6B4-5842A1D7817D}"/>
                </a:ext>
              </a:extLst>
            </p:cNvPr>
            <p:cNvSpPr/>
            <p:nvPr/>
          </p:nvSpPr>
          <p:spPr>
            <a:xfrm>
              <a:off x="7052990" y="3459613"/>
              <a:ext cx="427580" cy="215134"/>
            </a:xfrm>
            <a:custGeom>
              <a:avLst/>
              <a:gdLst>
                <a:gd name="connsiteX0" fmla="*/ 0 w 427580"/>
                <a:gd name="connsiteY0" fmla="*/ 0 h 215134"/>
                <a:gd name="connsiteX1" fmla="*/ 427580 w 427580"/>
                <a:gd name="connsiteY1" fmla="*/ 0 h 215134"/>
                <a:gd name="connsiteX2" fmla="*/ 427580 w 427580"/>
                <a:gd name="connsiteY2" fmla="*/ 215135 h 215134"/>
                <a:gd name="connsiteX3" fmla="*/ 0 w 427580"/>
                <a:gd name="connsiteY3" fmla="*/ 215135 h 21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580" h="215134">
                  <a:moveTo>
                    <a:pt x="0" y="0"/>
                  </a:moveTo>
                  <a:lnTo>
                    <a:pt x="427580" y="0"/>
                  </a:lnTo>
                  <a:lnTo>
                    <a:pt x="427580" y="215135"/>
                  </a:lnTo>
                  <a:lnTo>
                    <a:pt x="0" y="215135"/>
                  </a:lnTo>
                  <a:close/>
                </a:path>
              </a:pathLst>
            </a:custGeom>
            <a:solidFill>
              <a:schemeClr val="accent3">
                <a:lumMod val="75000"/>
                <a:alpha val="48000"/>
              </a:schemeClr>
            </a:solidFill>
            <a:ln w="19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E456AD3C-0CC8-4B69-BB41-BAE29DEB8453}"/>
                </a:ext>
              </a:extLst>
            </p:cNvPr>
            <p:cNvSpPr/>
            <p:nvPr/>
          </p:nvSpPr>
          <p:spPr>
            <a:xfrm>
              <a:off x="8022884" y="2615893"/>
              <a:ext cx="427580" cy="215134"/>
            </a:xfrm>
            <a:custGeom>
              <a:avLst/>
              <a:gdLst>
                <a:gd name="connsiteX0" fmla="*/ 0 w 427580"/>
                <a:gd name="connsiteY0" fmla="*/ 0 h 215134"/>
                <a:gd name="connsiteX1" fmla="*/ 427580 w 427580"/>
                <a:gd name="connsiteY1" fmla="*/ 0 h 215134"/>
                <a:gd name="connsiteX2" fmla="*/ 427580 w 427580"/>
                <a:gd name="connsiteY2" fmla="*/ 215135 h 215134"/>
                <a:gd name="connsiteX3" fmla="*/ 0 w 427580"/>
                <a:gd name="connsiteY3" fmla="*/ 215135 h 21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580" h="215134">
                  <a:moveTo>
                    <a:pt x="0" y="0"/>
                  </a:moveTo>
                  <a:lnTo>
                    <a:pt x="427580" y="0"/>
                  </a:lnTo>
                  <a:lnTo>
                    <a:pt x="427580" y="215135"/>
                  </a:lnTo>
                  <a:lnTo>
                    <a:pt x="0" y="215135"/>
                  </a:lnTo>
                  <a:close/>
                </a:path>
              </a:pathLst>
            </a:custGeom>
            <a:solidFill>
              <a:schemeClr val="accent3">
                <a:lumMod val="75000"/>
                <a:alpha val="48000"/>
              </a:schemeClr>
            </a:solidFill>
            <a:ln w="191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54733496-CADC-4895-8EAB-D4FD817327B1}"/>
                </a:ext>
              </a:extLst>
            </p:cNvPr>
            <p:cNvSpPr/>
            <p:nvPr/>
          </p:nvSpPr>
          <p:spPr>
            <a:xfrm>
              <a:off x="7390433" y="2831027"/>
              <a:ext cx="722587" cy="628585"/>
            </a:xfrm>
            <a:custGeom>
              <a:avLst/>
              <a:gdLst>
                <a:gd name="connsiteX0" fmla="*/ 722587 w 722587"/>
                <a:gd name="connsiteY0" fmla="*/ 0 h 628585"/>
                <a:gd name="connsiteX1" fmla="*/ 0 w 722587"/>
                <a:gd name="connsiteY1" fmla="*/ 628586 h 6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587" h="628585">
                  <a:moveTo>
                    <a:pt x="722587" y="0"/>
                  </a:moveTo>
                  <a:lnTo>
                    <a:pt x="0" y="628586"/>
                  </a:lnTo>
                </a:path>
              </a:pathLst>
            </a:custGeom>
            <a:noFill/>
            <a:ln w="1432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A4649F45-0860-4F95-8474-5758974C76D4}"/>
                </a:ext>
              </a:extLst>
            </p:cNvPr>
            <p:cNvSpPr/>
            <p:nvPr/>
          </p:nvSpPr>
          <p:spPr>
            <a:xfrm>
              <a:off x="6843660" y="3674748"/>
              <a:ext cx="361293" cy="628585"/>
            </a:xfrm>
            <a:custGeom>
              <a:avLst/>
              <a:gdLst>
                <a:gd name="connsiteX0" fmla="*/ 361293 w 361293"/>
                <a:gd name="connsiteY0" fmla="*/ 0 h 628585"/>
                <a:gd name="connsiteX1" fmla="*/ 0 w 361293"/>
                <a:gd name="connsiteY1" fmla="*/ 628586 h 6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293" h="628585">
                  <a:moveTo>
                    <a:pt x="361293" y="0"/>
                  </a:moveTo>
                  <a:lnTo>
                    <a:pt x="0" y="628586"/>
                  </a:lnTo>
                </a:path>
              </a:pathLst>
            </a:custGeom>
            <a:noFill/>
            <a:ln w="1432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37AE12E3-6D5F-4BF6-B611-787932C0D7FC}"/>
                </a:ext>
              </a:extLst>
            </p:cNvPr>
            <p:cNvSpPr/>
            <p:nvPr/>
          </p:nvSpPr>
          <p:spPr>
            <a:xfrm>
              <a:off x="7328607" y="3674748"/>
              <a:ext cx="361293" cy="628585"/>
            </a:xfrm>
            <a:custGeom>
              <a:avLst/>
              <a:gdLst>
                <a:gd name="connsiteX0" fmla="*/ 0 w 361293"/>
                <a:gd name="connsiteY0" fmla="*/ 0 h 628585"/>
                <a:gd name="connsiteX1" fmla="*/ 361294 w 361293"/>
                <a:gd name="connsiteY1" fmla="*/ 628586 h 6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293" h="628585">
                  <a:moveTo>
                    <a:pt x="0" y="0"/>
                  </a:moveTo>
                  <a:lnTo>
                    <a:pt x="361294" y="628586"/>
                  </a:lnTo>
                </a:path>
              </a:pathLst>
            </a:custGeom>
            <a:noFill/>
            <a:ln w="1432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0E03229B-3147-442B-B78E-163C0866F364}"/>
                </a:ext>
              </a:extLst>
            </p:cNvPr>
            <p:cNvSpPr/>
            <p:nvPr/>
          </p:nvSpPr>
          <p:spPr>
            <a:xfrm>
              <a:off x="9268394" y="3674748"/>
              <a:ext cx="361293" cy="628585"/>
            </a:xfrm>
            <a:custGeom>
              <a:avLst/>
              <a:gdLst>
                <a:gd name="connsiteX0" fmla="*/ 0 w 361293"/>
                <a:gd name="connsiteY0" fmla="*/ 0 h 628585"/>
                <a:gd name="connsiteX1" fmla="*/ 361293 w 361293"/>
                <a:gd name="connsiteY1" fmla="*/ 628586 h 6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293" h="628585">
                  <a:moveTo>
                    <a:pt x="0" y="0"/>
                  </a:moveTo>
                  <a:lnTo>
                    <a:pt x="361293" y="628586"/>
                  </a:lnTo>
                </a:path>
              </a:pathLst>
            </a:custGeom>
            <a:noFill/>
            <a:ln w="1432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D3D3864-CFF9-46A2-8197-120BF5369B8E}"/>
                </a:ext>
              </a:extLst>
            </p:cNvPr>
            <p:cNvSpPr/>
            <p:nvPr/>
          </p:nvSpPr>
          <p:spPr>
            <a:xfrm>
              <a:off x="8360327" y="2831027"/>
              <a:ext cx="722586" cy="628585"/>
            </a:xfrm>
            <a:custGeom>
              <a:avLst/>
              <a:gdLst>
                <a:gd name="connsiteX0" fmla="*/ 0 w 722586"/>
                <a:gd name="connsiteY0" fmla="*/ 0 h 628585"/>
                <a:gd name="connsiteX1" fmla="*/ 722587 w 722586"/>
                <a:gd name="connsiteY1" fmla="*/ 628586 h 6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2586" h="628585">
                  <a:moveTo>
                    <a:pt x="0" y="0"/>
                  </a:moveTo>
                  <a:lnTo>
                    <a:pt x="722587" y="628586"/>
                  </a:lnTo>
                </a:path>
              </a:pathLst>
            </a:custGeom>
            <a:noFill/>
            <a:ln w="1432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41C4AACF-5945-484C-8F20-A2D282058F88}"/>
                </a:ext>
              </a:extLst>
            </p:cNvPr>
            <p:cNvSpPr/>
            <p:nvPr/>
          </p:nvSpPr>
          <p:spPr>
            <a:xfrm>
              <a:off x="8783447" y="3674748"/>
              <a:ext cx="361293" cy="628585"/>
            </a:xfrm>
            <a:custGeom>
              <a:avLst/>
              <a:gdLst>
                <a:gd name="connsiteX0" fmla="*/ 361294 w 361293"/>
                <a:gd name="connsiteY0" fmla="*/ 0 h 628585"/>
                <a:gd name="connsiteX1" fmla="*/ 0 w 361293"/>
                <a:gd name="connsiteY1" fmla="*/ 628586 h 6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293" h="628585">
                  <a:moveTo>
                    <a:pt x="361294" y="0"/>
                  </a:moveTo>
                  <a:lnTo>
                    <a:pt x="0" y="628586"/>
                  </a:lnTo>
                </a:path>
              </a:pathLst>
            </a:custGeom>
            <a:noFill/>
            <a:ln w="1432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E3226699-D4CA-4447-BD84-58467ED31DF8}"/>
                </a:ext>
              </a:extLst>
            </p:cNvPr>
            <p:cNvSpPr/>
            <p:nvPr/>
          </p:nvSpPr>
          <p:spPr>
            <a:xfrm>
              <a:off x="9722427" y="4518468"/>
              <a:ext cx="180646" cy="628585"/>
            </a:xfrm>
            <a:custGeom>
              <a:avLst/>
              <a:gdLst>
                <a:gd name="connsiteX0" fmla="*/ 0 w 180646"/>
                <a:gd name="connsiteY0" fmla="*/ 0 h 628585"/>
                <a:gd name="connsiteX1" fmla="*/ 180647 w 180646"/>
                <a:gd name="connsiteY1" fmla="*/ 628586 h 6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646" h="628585">
                  <a:moveTo>
                    <a:pt x="0" y="0"/>
                  </a:moveTo>
                  <a:lnTo>
                    <a:pt x="180647" y="628586"/>
                  </a:lnTo>
                </a:path>
              </a:pathLst>
            </a:custGeom>
            <a:noFill/>
            <a:ln w="1432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EBAD5734-34EA-4554-95EB-3F31BD12FFCB}"/>
                </a:ext>
              </a:extLst>
            </p:cNvPr>
            <p:cNvSpPr/>
            <p:nvPr/>
          </p:nvSpPr>
          <p:spPr>
            <a:xfrm>
              <a:off x="9479954" y="4518468"/>
              <a:ext cx="180646" cy="628585"/>
            </a:xfrm>
            <a:custGeom>
              <a:avLst/>
              <a:gdLst>
                <a:gd name="connsiteX0" fmla="*/ 180647 w 180646"/>
                <a:gd name="connsiteY0" fmla="*/ 0 h 628585"/>
                <a:gd name="connsiteX1" fmla="*/ 0 w 180646"/>
                <a:gd name="connsiteY1" fmla="*/ 628586 h 6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646" h="628585">
                  <a:moveTo>
                    <a:pt x="180647" y="0"/>
                  </a:moveTo>
                  <a:lnTo>
                    <a:pt x="0" y="628586"/>
                  </a:lnTo>
                </a:path>
              </a:pathLst>
            </a:custGeom>
            <a:noFill/>
            <a:ln w="1432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8A97DFF9-D2D2-4520-A23F-3FEFE934B904}"/>
                </a:ext>
              </a:extLst>
            </p:cNvPr>
            <p:cNvSpPr/>
            <p:nvPr/>
          </p:nvSpPr>
          <p:spPr>
            <a:xfrm>
              <a:off x="6570273" y="4518468"/>
              <a:ext cx="180646" cy="628585"/>
            </a:xfrm>
            <a:custGeom>
              <a:avLst/>
              <a:gdLst>
                <a:gd name="connsiteX0" fmla="*/ 180647 w 180646"/>
                <a:gd name="connsiteY0" fmla="*/ 0 h 628585"/>
                <a:gd name="connsiteX1" fmla="*/ 0 w 180646"/>
                <a:gd name="connsiteY1" fmla="*/ 628586 h 6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646" h="628585">
                  <a:moveTo>
                    <a:pt x="180647" y="0"/>
                  </a:moveTo>
                  <a:lnTo>
                    <a:pt x="0" y="628586"/>
                  </a:lnTo>
                </a:path>
              </a:pathLst>
            </a:custGeom>
            <a:noFill/>
            <a:ln w="1432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FA441DDE-1EA3-491F-B2B1-9915F5345260}"/>
                </a:ext>
              </a:extLst>
            </p:cNvPr>
            <p:cNvSpPr/>
            <p:nvPr/>
          </p:nvSpPr>
          <p:spPr>
            <a:xfrm>
              <a:off x="6812747" y="4518468"/>
              <a:ext cx="180646" cy="628585"/>
            </a:xfrm>
            <a:custGeom>
              <a:avLst/>
              <a:gdLst>
                <a:gd name="connsiteX0" fmla="*/ 0 w 180646"/>
                <a:gd name="connsiteY0" fmla="*/ 0 h 628585"/>
                <a:gd name="connsiteX1" fmla="*/ 180647 w 180646"/>
                <a:gd name="connsiteY1" fmla="*/ 628586 h 6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646" h="628585">
                  <a:moveTo>
                    <a:pt x="0" y="0"/>
                  </a:moveTo>
                  <a:lnTo>
                    <a:pt x="180647" y="628586"/>
                  </a:lnTo>
                </a:path>
              </a:pathLst>
            </a:custGeom>
            <a:noFill/>
            <a:ln w="1432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E41CB7F9-B70F-4F10-B15D-CFF031750955}"/>
                </a:ext>
              </a:extLst>
            </p:cNvPr>
            <p:cNvSpPr/>
            <p:nvPr/>
          </p:nvSpPr>
          <p:spPr>
            <a:xfrm>
              <a:off x="7540167" y="4518468"/>
              <a:ext cx="180646" cy="628585"/>
            </a:xfrm>
            <a:custGeom>
              <a:avLst/>
              <a:gdLst>
                <a:gd name="connsiteX0" fmla="*/ 180647 w 180646"/>
                <a:gd name="connsiteY0" fmla="*/ 0 h 628585"/>
                <a:gd name="connsiteX1" fmla="*/ 0 w 180646"/>
                <a:gd name="connsiteY1" fmla="*/ 628586 h 6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646" h="628585">
                  <a:moveTo>
                    <a:pt x="180647" y="0"/>
                  </a:moveTo>
                  <a:lnTo>
                    <a:pt x="0" y="628586"/>
                  </a:lnTo>
                </a:path>
              </a:pathLst>
            </a:custGeom>
            <a:noFill/>
            <a:ln w="1432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FEFA1D96-C803-44BB-A048-9518FEBEA54E}"/>
                </a:ext>
              </a:extLst>
            </p:cNvPr>
            <p:cNvSpPr/>
            <p:nvPr/>
          </p:nvSpPr>
          <p:spPr>
            <a:xfrm>
              <a:off x="7782640" y="4518468"/>
              <a:ext cx="180646" cy="628585"/>
            </a:xfrm>
            <a:custGeom>
              <a:avLst/>
              <a:gdLst>
                <a:gd name="connsiteX0" fmla="*/ 0 w 180646"/>
                <a:gd name="connsiteY0" fmla="*/ 0 h 628585"/>
                <a:gd name="connsiteX1" fmla="*/ 180647 w 180646"/>
                <a:gd name="connsiteY1" fmla="*/ 628586 h 6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646" h="628585">
                  <a:moveTo>
                    <a:pt x="0" y="0"/>
                  </a:moveTo>
                  <a:lnTo>
                    <a:pt x="180647" y="628586"/>
                  </a:lnTo>
                </a:path>
              </a:pathLst>
            </a:custGeom>
            <a:noFill/>
            <a:ln w="1432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4C2D7BC1-7311-4743-BE4C-51350A587EE1}"/>
                </a:ext>
              </a:extLst>
            </p:cNvPr>
            <p:cNvSpPr/>
            <p:nvPr/>
          </p:nvSpPr>
          <p:spPr>
            <a:xfrm>
              <a:off x="8510061" y="4518468"/>
              <a:ext cx="180646" cy="628585"/>
            </a:xfrm>
            <a:custGeom>
              <a:avLst/>
              <a:gdLst>
                <a:gd name="connsiteX0" fmla="*/ 180647 w 180646"/>
                <a:gd name="connsiteY0" fmla="*/ 0 h 628585"/>
                <a:gd name="connsiteX1" fmla="*/ 0 w 180646"/>
                <a:gd name="connsiteY1" fmla="*/ 628586 h 6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646" h="628585">
                  <a:moveTo>
                    <a:pt x="180647" y="0"/>
                  </a:moveTo>
                  <a:lnTo>
                    <a:pt x="0" y="628586"/>
                  </a:lnTo>
                </a:path>
              </a:pathLst>
            </a:custGeom>
            <a:noFill/>
            <a:ln w="1432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ACDF6910-E765-45A8-987B-ED6CFFBF03ED}"/>
                </a:ext>
              </a:extLst>
            </p:cNvPr>
            <p:cNvSpPr/>
            <p:nvPr/>
          </p:nvSpPr>
          <p:spPr>
            <a:xfrm>
              <a:off x="8752534" y="4518468"/>
              <a:ext cx="180646" cy="628585"/>
            </a:xfrm>
            <a:custGeom>
              <a:avLst/>
              <a:gdLst>
                <a:gd name="connsiteX0" fmla="*/ 0 w 180646"/>
                <a:gd name="connsiteY0" fmla="*/ 0 h 628585"/>
                <a:gd name="connsiteX1" fmla="*/ 180647 w 180646"/>
                <a:gd name="connsiteY1" fmla="*/ 628586 h 62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0646" h="628585">
                  <a:moveTo>
                    <a:pt x="0" y="0"/>
                  </a:moveTo>
                  <a:lnTo>
                    <a:pt x="180647" y="628586"/>
                  </a:lnTo>
                </a:path>
              </a:pathLst>
            </a:custGeom>
            <a:noFill/>
            <a:ln w="14325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74BCA3B2-91D5-414B-8154-C6D456A8E48A}"/>
                </a:ext>
              </a:extLst>
            </p:cNvPr>
            <p:cNvSpPr txBox="1"/>
            <p:nvPr/>
          </p:nvSpPr>
          <p:spPr>
            <a:xfrm>
              <a:off x="6341631" y="5313243"/>
              <a:ext cx="349776" cy="33855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AU" sz="1600" spc="-135" baseline="0" dirty="0">
                  <a:solidFill>
                    <a:srgbClr val="000000"/>
                  </a:solidFill>
                  <a:latin typeface="Cambria Math"/>
                  <a:ea typeface="Cambria Math"/>
                  <a:sym typeface="Cambria Math"/>
                  <a:rtl val="0"/>
                </a:rPr>
                <a:t>𝒯</a:t>
              </a:r>
              <a:r>
                <a:rPr lang="en-AU" sz="1600" spc="-135" baseline="-8803" dirty="0">
                  <a:solidFill>
                    <a:srgbClr val="000000"/>
                  </a:solidFill>
                  <a:latin typeface="Fira Sans Light"/>
                  <a:ea typeface="Cambria Math"/>
                  <a:sym typeface="Fira Sans Light"/>
                  <a:rtl val="0"/>
                </a:rPr>
                <a:t>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1C9A11EC-BBAD-4E00-A26E-BF755ED1ACC7}"/>
                </a:ext>
              </a:extLst>
            </p:cNvPr>
            <p:cNvSpPr txBox="1"/>
            <p:nvPr/>
          </p:nvSpPr>
          <p:spPr>
            <a:xfrm>
              <a:off x="7519202" y="5614077"/>
              <a:ext cx="1429589" cy="361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AU" sz="1704" spc="0" baseline="0" dirty="0">
                  <a:solidFill>
                    <a:srgbClr val="000000"/>
                  </a:solidFill>
                  <a:latin typeface="Fira Sans Light"/>
                  <a:sym typeface="Fira Sans Light"/>
                  <a:rtl val="0"/>
                </a:rPr>
                <a:t>Ordered strata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3AF5DAFE-A034-4F8B-943C-BD1365696915}"/>
                </a:ext>
              </a:extLst>
            </p:cNvPr>
            <p:cNvSpPr txBox="1"/>
            <p:nvPr/>
          </p:nvSpPr>
          <p:spPr>
            <a:xfrm>
              <a:off x="8656657" y="2523936"/>
              <a:ext cx="1321180" cy="361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AU" sz="1704" spc="0" baseline="0">
                  <a:solidFill>
                    <a:srgbClr val="000000"/>
                  </a:solidFill>
                  <a:latin typeface="Fira Sans Light"/>
                  <a:sym typeface="Fira Sans Light"/>
                  <a:rtl val="0"/>
                </a:rPr>
                <a:t>Hierarchical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98178A94-79FB-4813-B91A-1E1CB36C0157}"/>
                </a:ext>
              </a:extLst>
            </p:cNvPr>
            <p:cNvSpPr txBox="1"/>
            <p:nvPr/>
          </p:nvSpPr>
          <p:spPr>
            <a:xfrm>
              <a:off x="8846374" y="2734426"/>
              <a:ext cx="941746" cy="361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AU" sz="1704" spc="0" baseline="0" dirty="0">
                  <a:solidFill>
                    <a:srgbClr val="000000"/>
                  </a:solidFill>
                  <a:latin typeface="Fira Sans Light"/>
                  <a:sym typeface="Fira Sans Light"/>
                  <a:rtl val="0"/>
                </a:rPr>
                <a:t>structure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92FCA08A-DC6A-4DFF-B9D6-68E3CFA43A97}"/>
                </a:ext>
              </a:extLst>
            </p:cNvPr>
            <p:cNvSpPr txBox="1"/>
            <p:nvPr/>
          </p:nvSpPr>
          <p:spPr>
            <a:xfrm>
              <a:off x="6826578" y="5313243"/>
              <a:ext cx="359394" cy="33855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AU" sz="1600" spc="-135" baseline="0">
                  <a:solidFill>
                    <a:srgbClr val="000000"/>
                  </a:solidFill>
                  <a:latin typeface="Cambria Math"/>
                  <a:ea typeface="Cambria Math"/>
                  <a:sym typeface="Cambria Math"/>
                  <a:rtl val="0"/>
                </a:rPr>
                <a:t>𝒯</a:t>
              </a:r>
              <a:r>
                <a:rPr lang="en-AU" sz="1600" spc="-135" baseline="-8803">
                  <a:solidFill>
                    <a:srgbClr val="000000"/>
                  </a:solidFill>
                  <a:latin typeface="Fira Sans Light"/>
                  <a:ea typeface="Cambria Math"/>
                  <a:sym typeface="Fira Sans Light"/>
                  <a:rtl val="0"/>
                </a:rPr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8E983A6F-3AB4-4405-ABAE-5AB6CECAC2A3}"/>
                </a:ext>
              </a:extLst>
            </p:cNvPr>
            <p:cNvSpPr txBox="1"/>
            <p:nvPr/>
          </p:nvSpPr>
          <p:spPr>
            <a:xfrm>
              <a:off x="7311525" y="5313243"/>
              <a:ext cx="359394" cy="33855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AU" sz="1600" spc="-135" baseline="0" dirty="0">
                  <a:solidFill>
                    <a:srgbClr val="000000"/>
                  </a:solidFill>
                  <a:latin typeface="Cambria Math"/>
                  <a:ea typeface="Cambria Math"/>
                  <a:sym typeface="Cambria Math"/>
                  <a:rtl val="0"/>
                </a:rPr>
                <a:t>𝒯</a:t>
              </a:r>
              <a:r>
                <a:rPr lang="en-AU" sz="1600" spc="-135" baseline="-8803" dirty="0">
                  <a:solidFill>
                    <a:srgbClr val="000000"/>
                  </a:solidFill>
                  <a:latin typeface="Fira Sans Light"/>
                  <a:ea typeface="Cambria Math"/>
                  <a:sym typeface="Fira Sans Light"/>
                  <a:rtl val="0"/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99030CC-963B-49F6-B877-9B1DFF5CE098}"/>
                </a:ext>
              </a:extLst>
            </p:cNvPr>
            <p:cNvSpPr txBox="1"/>
            <p:nvPr/>
          </p:nvSpPr>
          <p:spPr>
            <a:xfrm>
              <a:off x="7796472" y="5313243"/>
              <a:ext cx="381515" cy="33855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AU" sz="1600" dirty="0">
                  <a:solidFill>
                    <a:srgbClr val="21353A"/>
                  </a:solidFill>
                  <a:latin typeface="Fira Math Light" panose="02000303000000000000" pitchFamily="50" charset="0"/>
                  <a:ea typeface="Fira Math Light" panose="02000303000000000000" pitchFamily="50" charset="0"/>
                  <a:sym typeface="Fira Sans"/>
                  <a:rtl val="0"/>
                </a:rPr>
                <a:t>𝒯</a:t>
              </a:r>
              <a:r>
                <a:rPr lang="en-AU" sz="1600" spc="-135" baseline="-8803" dirty="0">
                  <a:solidFill>
                    <a:srgbClr val="000000"/>
                  </a:solidFill>
                  <a:ea typeface="Cambria Math"/>
                  <a:sym typeface="Fira Sans Light"/>
                  <a:rtl val="0"/>
                </a:rPr>
                <a:t>4</a:t>
              </a:r>
              <a:endParaRPr lang="en-AU" sz="1600" spc="-135" baseline="-25000" dirty="0">
                <a:solidFill>
                  <a:srgbClr val="000000"/>
                </a:solidFill>
                <a:latin typeface="Fira Sans Light"/>
                <a:ea typeface="Cambria Math"/>
                <a:sym typeface="Fira Sans Light"/>
                <a:rtl val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3F1E634C-660C-4848-932C-16EDE9242CDB}"/>
                </a:ext>
              </a:extLst>
            </p:cNvPr>
            <p:cNvSpPr txBox="1"/>
            <p:nvPr/>
          </p:nvSpPr>
          <p:spPr>
            <a:xfrm>
              <a:off x="8281419" y="5313243"/>
              <a:ext cx="360996" cy="33855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AU" sz="1600" spc="-135" baseline="0" dirty="0">
                  <a:solidFill>
                    <a:srgbClr val="000000"/>
                  </a:solidFill>
                  <a:latin typeface="Cambria Math"/>
                  <a:ea typeface="Cambria Math"/>
                  <a:sym typeface="Cambria Math"/>
                  <a:rtl val="0"/>
                </a:rPr>
                <a:t>𝒯</a:t>
              </a:r>
              <a:r>
                <a:rPr lang="en-AU" sz="1600" spc="-135" baseline="-8803" dirty="0">
                  <a:solidFill>
                    <a:srgbClr val="000000"/>
                  </a:solidFill>
                  <a:latin typeface="Fira Sans Light"/>
                  <a:ea typeface="Cambria Math"/>
                  <a:sym typeface="Fira Sans Light"/>
                  <a:rtl val="0"/>
                </a:rPr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A6E267DC-202C-4986-A999-DC1DCF527A09}"/>
                </a:ext>
              </a:extLst>
            </p:cNvPr>
            <p:cNvSpPr txBox="1"/>
            <p:nvPr/>
          </p:nvSpPr>
          <p:spPr>
            <a:xfrm>
              <a:off x="8766366" y="5313243"/>
              <a:ext cx="365806" cy="33855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AU" sz="1600" spc="-135" baseline="0">
                  <a:solidFill>
                    <a:srgbClr val="000000"/>
                  </a:solidFill>
                  <a:latin typeface="Cambria Math"/>
                  <a:ea typeface="Cambria Math"/>
                  <a:sym typeface="Cambria Math"/>
                  <a:rtl val="0"/>
                </a:rPr>
                <a:t>𝒯</a:t>
              </a:r>
              <a:r>
                <a:rPr lang="en-AU" sz="1600" spc="-135" baseline="-8803">
                  <a:solidFill>
                    <a:srgbClr val="000000"/>
                  </a:solidFill>
                  <a:latin typeface="Fira Sans Light"/>
                  <a:ea typeface="Cambria Math"/>
                  <a:sym typeface="Fira Sans Light"/>
                  <a:rtl val="0"/>
                </a:rPr>
                <a:t>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3EEDAD32-DD48-4A88-A3CF-FE93254E00F4}"/>
                </a:ext>
              </a:extLst>
            </p:cNvPr>
            <p:cNvSpPr txBox="1"/>
            <p:nvPr/>
          </p:nvSpPr>
          <p:spPr>
            <a:xfrm>
              <a:off x="9251313" y="5313243"/>
              <a:ext cx="352982" cy="33855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AU" sz="1600" spc="-135" baseline="0">
                  <a:solidFill>
                    <a:srgbClr val="000000"/>
                  </a:solidFill>
                  <a:latin typeface="Cambria Math"/>
                  <a:ea typeface="Cambria Math"/>
                  <a:sym typeface="Cambria Math"/>
                  <a:rtl val="0"/>
                </a:rPr>
                <a:t>𝒯</a:t>
              </a:r>
              <a:r>
                <a:rPr lang="en-AU" sz="1600" spc="-135" baseline="-8803">
                  <a:solidFill>
                    <a:srgbClr val="000000"/>
                  </a:solidFill>
                  <a:latin typeface="Fira Sans Light"/>
                  <a:ea typeface="Cambria Math"/>
                  <a:sym typeface="Fira Sans Light"/>
                  <a:rtl val="0"/>
                </a:rPr>
                <a:t>7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4542DC31-7609-4DBD-8D11-1E28FE1C2C46}"/>
                </a:ext>
              </a:extLst>
            </p:cNvPr>
            <p:cNvSpPr txBox="1"/>
            <p:nvPr/>
          </p:nvSpPr>
          <p:spPr>
            <a:xfrm>
              <a:off x="9736259" y="5313243"/>
              <a:ext cx="367408" cy="33855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en-AU" sz="1600" spc="-135" baseline="0">
                  <a:solidFill>
                    <a:srgbClr val="000000"/>
                  </a:solidFill>
                  <a:latin typeface="Cambria Math"/>
                  <a:ea typeface="Cambria Math"/>
                  <a:sym typeface="Cambria Math"/>
                  <a:rtl val="0"/>
                </a:rPr>
                <a:t>𝒯</a:t>
              </a:r>
              <a:r>
                <a:rPr lang="en-AU" sz="1600" spc="-135" baseline="-8803">
                  <a:solidFill>
                    <a:srgbClr val="000000"/>
                  </a:solidFill>
                  <a:latin typeface="Fira Sans Light"/>
                  <a:ea typeface="Cambria Math"/>
                  <a:sym typeface="Fira Sans Light"/>
                  <a:rtl val="0"/>
                </a:rPr>
                <a:t>8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F7A353A-D239-41B3-91BF-87C80CC6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3594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220">
            <a:extLst>
              <a:ext uri="{FF2B5EF4-FFF2-40B4-BE49-F238E27FC236}">
                <a16:creationId xmlns:a16="http://schemas.microsoft.com/office/drawing/2014/main" xmlns="" id="{E1C6D644-9768-4016-8CE4-B64F5EEEF920}"/>
              </a:ext>
            </a:extLst>
          </p:cNvPr>
          <p:cNvGrpSpPr/>
          <p:nvPr/>
        </p:nvGrpSpPr>
        <p:grpSpPr>
          <a:xfrm>
            <a:off x="1765299" y="3557957"/>
            <a:ext cx="8140701" cy="2717274"/>
            <a:chOff x="6351851" y="3458140"/>
            <a:chExt cx="5001949" cy="291171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D8125B33-55D6-4E13-A560-2D992BFA3BF0}"/>
                </a:ext>
              </a:extLst>
            </p:cNvPr>
            <p:cNvSpPr/>
            <p:nvPr/>
          </p:nvSpPr>
          <p:spPr>
            <a:xfrm>
              <a:off x="6351851" y="3458140"/>
              <a:ext cx="5001949" cy="29117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D9180336-B118-4A88-83D3-037241C8D5F4}"/>
                </a:ext>
              </a:extLst>
            </p:cNvPr>
            <p:cNvSpPr txBox="1"/>
            <p:nvPr/>
          </p:nvSpPr>
          <p:spPr>
            <a:xfrm>
              <a:off x="7460937" y="3496013"/>
              <a:ext cx="28609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>
                  <a:latin typeface="+mj-lt"/>
                </a:rPr>
                <a:t>Voter Registration Databases</a:t>
              </a:r>
              <a:endParaRPr lang="en-AU" dirty="0">
                <a:latin typeface="+mj-lt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C5AE4CC-5A9D-4B90-AB76-E012FDEA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6</a:t>
            </a:fld>
            <a:endParaRPr lang="en-AU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5FFFA311-19D2-48C0-AA8A-2297163F395A}"/>
              </a:ext>
            </a:extLst>
          </p:cNvPr>
          <p:cNvGrpSpPr/>
          <p:nvPr/>
        </p:nvGrpSpPr>
        <p:grpSpPr>
          <a:xfrm>
            <a:off x="1765300" y="374531"/>
            <a:ext cx="8140700" cy="2726949"/>
            <a:chOff x="841989" y="2218131"/>
            <a:chExt cx="5001950" cy="4132544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xmlns="" id="{A66641E2-82B9-4982-B6C2-9006DB7A23CD}"/>
                </a:ext>
              </a:extLst>
            </p:cNvPr>
            <p:cNvSpPr/>
            <p:nvPr/>
          </p:nvSpPr>
          <p:spPr>
            <a:xfrm>
              <a:off x="841989" y="2218131"/>
              <a:ext cx="5001950" cy="41325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9EB31170-5A2D-457D-BD7E-8380F30E6AEF}"/>
                </a:ext>
              </a:extLst>
            </p:cNvPr>
            <p:cNvSpPr txBox="1"/>
            <p:nvPr/>
          </p:nvSpPr>
          <p:spPr>
            <a:xfrm>
              <a:off x="2129610" y="2260751"/>
              <a:ext cx="2442374" cy="524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dirty="0" smtClean="0">
                  <a:latin typeface="+mj-lt"/>
                </a:rPr>
                <a:t>Human Rights Databases</a:t>
              </a:r>
              <a:endParaRPr lang="en-AU" dirty="0"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872" y="1060023"/>
            <a:ext cx="6810682" cy="1530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872" y="4019089"/>
            <a:ext cx="7109195" cy="201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55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6734A803-AF0C-46F5-B864-223D69F4A5E0}"/>
              </a:ext>
            </a:extLst>
          </p:cNvPr>
          <p:cNvSpPr/>
          <p:nvPr/>
        </p:nvSpPr>
        <p:spPr>
          <a:xfrm>
            <a:off x="9390873" y="3767089"/>
            <a:ext cx="2101233" cy="21012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82ABE136-2BF7-40D2-B640-0A4DE8DCCFE9}"/>
              </a:ext>
            </a:extLst>
          </p:cNvPr>
          <p:cNvSpPr/>
          <p:nvPr/>
        </p:nvSpPr>
        <p:spPr>
          <a:xfrm>
            <a:off x="699894" y="3767898"/>
            <a:ext cx="2101233" cy="21012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04E5F8-EBA7-4A59-91A6-530F5B58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Key steps in data integration</a:t>
            </a:r>
          </a:p>
        </p:txBody>
      </p:sp>
      <p:pic>
        <p:nvPicPr>
          <p:cNvPr id="5" name="Content Placeholder 4" descr="Database">
            <a:extLst>
              <a:ext uri="{FF2B5EF4-FFF2-40B4-BE49-F238E27FC236}">
                <a16:creationId xmlns:a16="http://schemas.microsoft.com/office/drawing/2014/main" xmlns="" id="{2FF66299-B754-4B1F-BAD0-769478110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28623" y="3886616"/>
            <a:ext cx="914400" cy="914400"/>
          </a:xfrm>
        </p:spPr>
      </p:pic>
      <p:pic>
        <p:nvPicPr>
          <p:cNvPr id="19" name="Content Placeholder 4" descr="Database">
            <a:extLst>
              <a:ext uri="{FF2B5EF4-FFF2-40B4-BE49-F238E27FC236}">
                <a16:creationId xmlns:a16="http://schemas.microsoft.com/office/drawing/2014/main" xmlns="" id="{B46C0C88-917A-4FF1-9003-BC2CB98B3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02426" y="4734682"/>
            <a:ext cx="914400" cy="914400"/>
          </a:xfrm>
          <a:prstGeom prst="rect">
            <a:avLst/>
          </a:prstGeom>
        </p:spPr>
      </p:pic>
      <p:pic>
        <p:nvPicPr>
          <p:cNvPr id="20" name="Content Placeholder 4" descr="Database">
            <a:extLst>
              <a:ext uri="{FF2B5EF4-FFF2-40B4-BE49-F238E27FC236}">
                <a16:creationId xmlns:a16="http://schemas.microsoft.com/office/drawing/2014/main" xmlns="" id="{B32F7BF5-5396-4C8D-94E7-EA9555BB9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1981" y="4353623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4902325-93DA-43AB-A7CB-5C4BAD8F7A5E}"/>
              </a:ext>
            </a:extLst>
          </p:cNvPr>
          <p:cNvSpPr txBox="1"/>
          <p:nvPr/>
        </p:nvSpPr>
        <p:spPr>
          <a:xfrm>
            <a:off x="981710" y="5894111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latin typeface="+mj-lt"/>
              </a:rPr>
              <a:t>Data sources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5E7B9B5-5B48-4C70-B061-B8443ECCCA1E}"/>
              </a:ext>
            </a:extLst>
          </p:cNvPr>
          <p:cNvSpPr txBox="1"/>
          <p:nvPr/>
        </p:nvSpPr>
        <p:spPr>
          <a:xfrm>
            <a:off x="9537235" y="5891545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latin typeface="+mj-lt"/>
              </a:rPr>
              <a:t>Integrated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2B0E85C-67FA-4131-8A5F-7ADEE340DAD9}"/>
              </a:ext>
            </a:extLst>
          </p:cNvPr>
          <p:cNvSpPr/>
          <p:nvPr/>
        </p:nvSpPr>
        <p:spPr>
          <a:xfrm>
            <a:off x="7430881" y="1844476"/>
            <a:ext cx="2203124" cy="27992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8803A99-1D2A-497A-A624-5901944025FB}"/>
              </a:ext>
            </a:extLst>
          </p:cNvPr>
          <p:cNvSpPr/>
          <p:nvPr/>
        </p:nvSpPr>
        <p:spPr>
          <a:xfrm>
            <a:off x="2557996" y="1840467"/>
            <a:ext cx="2203122" cy="28072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25F599E-1A93-4DBF-8351-F79C5F01482F}"/>
              </a:ext>
            </a:extLst>
          </p:cNvPr>
          <p:cNvSpPr txBox="1"/>
          <p:nvPr/>
        </p:nvSpPr>
        <p:spPr>
          <a:xfrm>
            <a:off x="2557994" y="1904595"/>
            <a:ext cx="220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+mj-lt"/>
              </a:rPr>
              <a:t>Schema alignment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658C287-EE44-4622-94BF-CE3C8EA23DB5}"/>
              </a:ext>
            </a:extLst>
          </p:cNvPr>
          <p:cNvSpPr txBox="1"/>
          <p:nvPr/>
        </p:nvSpPr>
        <p:spPr>
          <a:xfrm>
            <a:off x="7430881" y="1903712"/>
            <a:ext cx="220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latin typeface="+mj-lt"/>
              </a:rPr>
              <a:t>Canonicalization</a:t>
            </a:r>
            <a:endParaRPr lang="en-AU" dirty="0">
              <a:latin typeface="+mj-lt"/>
            </a:endParaRPr>
          </a:p>
        </p:txBody>
      </p:sp>
      <p:pic>
        <p:nvPicPr>
          <p:cNvPr id="7" name="Graphic 6" descr="Network diagram">
            <a:extLst>
              <a:ext uri="{FF2B5EF4-FFF2-40B4-BE49-F238E27FC236}">
                <a16:creationId xmlns:a16="http://schemas.microsoft.com/office/drawing/2014/main" xmlns="" id="{7C1456A6-5DFF-4486-AD0C-935D2AEFA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71486" y="2372624"/>
            <a:ext cx="1176137" cy="11761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C116B9C-1333-4DEF-A654-27656F06500D}"/>
              </a:ext>
            </a:extLst>
          </p:cNvPr>
          <p:cNvSpPr txBox="1"/>
          <p:nvPr/>
        </p:nvSpPr>
        <p:spPr>
          <a:xfrm>
            <a:off x="2607486" y="3653174"/>
            <a:ext cx="2111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Map source schemas to a mediated schema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F246A85-A616-44A2-9AD7-BAAAA6AB4B3D}"/>
              </a:ext>
            </a:extLst>
          </p:cNvPr>
          <p:cNvSpPr/>
          <p:nvPr/>
        </p:nvSpPr>
        <p:spPr>
          <a:xfrm>
            <a:off x="4994438" y="1836784"/>
            <a:ext cx="2203123" cy="27992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Graphic 8" descr="Social network">
            <a:extLst>
              <a:ext uri="{FF2B5EF4-FFF2-40B4-BE49-F238E27FC236}">
                <a16:creationId xmlns:a16="http://schemas.microsoft.com/office/drawing/2014/main" xmlns="" id="{0B365203-FC36-4D7A-9622-45AF5D0E6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504582" y="2378887"/>
            <a:ext cx="1176137" cy="11761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5545E45-EFBF-4245-A3E0-A3ED7FA2169F}"/>
              </a:ext>
            </a:extLst>
          </p:cNvPr>
          <p:cNvSpPr txBox="1"/>
          <p:nvPr/>
        </p:nvSpPr>
        <p:spPr>
          <a:xfrm>
            <a:off x="4994438" y="1896020"/>
            <a:ext cx="220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+mj-lt"/>
              </a:rPr>
              <a:t>Entity resolution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7471054-7CC4-4782-BB3B-58BB6F6502A8}"/>
              </a:ext>
            </a:extLst>
          </p:cNvPr>
          <p:cNvSpPr txBox="1"/>
          <p:nvPr/>
        </p:nvSpPr>
        <p:spPr>
          <a:xfrm>
            <a:off x="5043926" y="3649491"/>
            <a:ext cx="2111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Identify records that refer to the same entity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05C3283-A9C0-4EE8-9BA4-EE7549CB371C}"/>
              </a:ext>
            </a:extLst>
          </p:cNvPr>
          <p:cNvSpPr txBox="1"/>
          <p:nvPr/>
        </p:nvSpPr>
        <p:spPr>
          <a:xfrm>
            <a:off x="7480371" y="3657183"/>
            <a:ext cx="2111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Merge records that refer to the same entity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xmlns="" id="{706A879D-AA4D-4856-B8CF-91BA790BB94D}"/>
              </a:ext>
            </a:extLst>
          </p:cNvPr>
          <p:cNvSpPr/>
          <p:nvPr/>
        </p:nvSpPr>
        <p:spPr>
          <a:xfrm>
            <a:off x="4681599" y="3013539"/>
            <a:ext cx="409783" cy="461135"/>
          </a:xfrm>
          <a:prstGeom prst="rightArrow">
            <a:avLst>
              <a:gd name="adj1" fmla="val 50000"/>
              <a:gd name="adj2" fmla="val 61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xmlns="" id="{D849212E-4D02-4E52-84FE-1E9711119605}"/>
              </a:ext>
            </a:extLst>
          </p:cNvPr>
          <p:cNvSpPr/>
          <p:nvPr/>
        </p:nvSpPr>
        <p:spPr>
          <a:xfrm>
            <a:off x="7121879" y="3013539"/>
            <a:ext cx="409783" cy="461135"/>
          </a:xfrm>
          <a:prstGeom prst="rightArrow">
            <a:avLst>
              <a:gd name="adj1" fmla="val 50000"/>
              <a:gd name="adj2" fmla="val 61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4" name="Content Placeholder 4" descr="Database">
            <a:extLst>
              <a:ext uri="{FF2B5EF4-FFF2-40B4-BE49-F238E27FC236}">
                <a16:creationId xmlns:a16="http://schemas.microsoft.com/office/drawing/2014/main" xmlns="" id="{6F16B9CE-03D1-4465-BFAF-BC265608E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825320" y="4147264"/>
            <a:ext cx="1307503" cy="1307503"/>
          </a:xfrm>
          <a:prstGeom prst="rect">
            <a:avLst/>
          </a:prstGeom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xmlns="" id="{0F13A24D-4F2B-4C59-8162-7A156FDCF7E3}"/>
              </a:ext>
            </a:extLst>
          </p:cNvPr>
          <p:cNvSpPr/>
          <p:nvPr/>
        </p:nvSpPr>
        <p:spPr>
          <a:xfrm rot="18900000">
            <a:off x="2276451" y="3616449"/>
            <a:ext cx="409783" cy="461135"/>
          </a:xfrm>
          <a:prstGeom prst="rightArrow">
            <a:avLst>
              <a:gd name="adj1" fmla="val 50000"/>
              <a:gd name="adj2" fmla="val 61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CFC1B7B-7F67-49A4-B100-F44DB529F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82260" y="2509189"/>
            <a:ext cx="895350" cy="895350"/>
          </a:xfrm>
          <a:prstGeom prst="rect">
            <a:avLst/>
          </a:prstGeom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xmlns="" id="{F345FE6B-494B-4552-99EF-C6E6042C79E4}"/>
              </a:ext>
            </a:extLst>
          </p:cNvPr>
          <p:cNvSpPr/>
          <p:nvPr/>
        </p:nvSpPr>
        <p:spPr>
          <a:xfrm rot="2700000">
            <a:off x="9620429" y="3597169"/>
            <a:ext cx="409783" cy="461135"/>
          </a:xfrm>
          <a:prstGeom prst="rightArrow">
            <a:avLst>
              <a:gd name="adj1" fmla="val 50000"/>
              <a:gd name="adj2" fmla="val 61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528430F-7C09-4B29-AA66-5BBE96234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5564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581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6734A803-AF0C-46F5-B864-223D69F4A5E0}"/>
              </a:ext>
            </a:extLst>
          </p:cNvPr>
          <p:cNvSpPr/>
          <p:nvPr/>
        </p:nvSpPr>
        <p:spPr>
          <a:xfrm>
            <a:off x="9390873" y="3767089"/>
            <a:ext cx="2101233" cy="21012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82ABE136-2BF7-40D2-B640-0A4DE8DCCFE9}"/>
              </a:ext>
            </a:extLst>
          </p:cNvPr>
          <p:cNvSpPr/>
          <p:nvPr/>
        </p:nvSpPr>
        <p:spPr>
          <a:xfrm>
            <a:off x="674750" y="3807917"/>
            <a:ext cx="2101233" cy="210123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Content Placeholder 4" descr="Database">
            <a:extLst>
              <a:ext uri="{FF2B5EF4-FFF2-40B4-BE49-F238E27FC236}">
                <a16:creationId xmlns:a16="http://schemas.microsoft.com/office/drawing/2014/main" xmlns="" id="{2FF66299-B754-4B1F-BAD0-769478110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28623" y="3886616"/>
            <a:ext cx="914400" cy="914400"/>
          </a:xfrm>
        </p:spPr>
      </p:pic>
      <p:pic>
        <p:nvPicPr>
          <p:cNvPr id="19" name="Content Placeholder 4" descr="Database">
            <a:extLst>
              <a:ext uri="{FF2B5EF4-FFF2-40B4-BE49-F238E27FC236}">
                <a16:creationId xmlns:a16="http://schemas.microsoft.com/office/drawing/2014/main" xmlns="" id="{B46C0C88-917A-4FF1-9003-BC2CB98B3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02426" y="4734682"/>
            <a:ext cx="914400" cy="914400"/>
          </a:xfrm>
          <a:prstGeom prst="rect">
            <a:avLst/>
          </a:prstGeom>
        </p:spPr>
      </p:pic>
      <p:pic>
        <p:nvPicPr>
          <p:cNvPr id="20" name="Content Placeholder 4" descr="Database">
            <a:extLst>
              <a:ext uri="{FF2B5EF4-FFF2-40B4-BE49-F238E27FC236}">
                <a16:creationId xmlns:a16="http://schemas.microsoft.com/office/drawing/2014/main" xmlns="" id="{B32F7BF5-5396-4C8D-94E7-EA9555BB9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1981" y="4353623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4902325-93DA-43AB-A7CB-5C4BAD8F7A5E}"/>
              </a:ext>
            </a:extLst>
          </p:cNvPr>
          <p:cNvSpPr txBox="1"/>
          <p:nvPr/>
        </p:nvSpPr>
        <p:spPr>
          <a:xfrm>
            <a:off x="1020394" y="6002958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latin typeface="+mj-lt"/>
              </a:rPr>
              <a:t>Data sources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5E7B9B5-5B48-4C70-B061-B8443ECCCA1E}"/>
              </a:ext>
            </a:extLst>
          </p:cNvPr>
          <p:cNvSpPr txBox="1"/>
          <p:nvPr/>
        </p:nvSpPr>
        <p:spPr>
          <a:xfrm>
            <a:off x="9537235" y="5891545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latin typeface="+mj-lt"/>
              </a:rPr>
              <a:t>Integrated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2B0E85C-67FA-4131-8A5F-7ADEE340DAD9}"/>
              </a:ext>
            </a:extLst>
          </p:cNvPr>
          <p:cNvSpPr/>
          <p:nvPr/>
        </p:nvSpPr>
        <p:spPr>
          <a:xfrm>
            <a:off x="7430881" y="1844476"/>
            <a:ext cx="2203124" cy="27992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8803A99-1D2A-497A-A624-5901944025FB}"/>
              </a:ext>
            </a:extLst>
          </p:cNvPr>
          <p:cNvSpPr/>
          <p:nvPr/>
        </p:nvSpPr>
        <p:spPr>
          <a:xfrm>
            <a:off x="2583496" y="1840464"/>
            <a:ext cx="2203122" cy="28072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25F599E-1A93-4DBF-8351-F79C5F01482F}"/>
              </a:ext>
            </a:extLst>
          </p:cNvPr>
          <p:cNvSpPr txBox="1"/>
          <p:nvPr/>
        </p:nvSpPr>
        <p:spPr>
          <a:xfrm>
            <a:off x="2557994" y="1904595"/>
            <a:ext cx="220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+mj-lt"/>
              </a:rPr>
              <a:t>Schema alignment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658C287-EE44-4622-94BF-CE3C8EA23DB5}"/>
              </a:ext>
            </a:extLst>
          </p:cNvPr>
          <p:cNvSpPr txBox="1"/>
          <p:nvPr/>
        </p:nvSpPr>
        <p:spPr>
          <a:xfrm>
            <a:off x="7430881" y="1903712"/>
            <a:ext cx="220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latin typeface="+mj-lt"/>
              </a:rPr>
              <a:t>Canonicalization</a:t>
            </a:r>
            <a:endParaRPr lang="en-AU" dirty="0">
              <a:latin typeface="+mj-lt"/>
            </a:endParaRPr>
          </a:p>
        </p:txBody>
      </p:sp>
      <p:pic>
        <p:nvPicPr>
          <p:cNvPr id="7" name="Graphic 6" descr="Network diagram">
            <a:extLst>
              <a:ext uri="{FF2B5EF4-FFF2-40B4-BE49-F238E27FC236}">
                <a16:creationId xmlns:a16="http://schemas.microsoft.com/office/drawing/2014/main" xmlns="" id="{7C1456A6-5DFF-4486-AD0C-935D2AEFA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071486" y="2372624"/>
            <a:ext cx="1176137" cy="11761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C116B9C-1333-4DEF-A654-27656F06500D}"/>
              </a:ext>
            </a:extLst>
          </p:cNvPr>
          <p:cNvSpPr txBox="1"/>
          <p:nvPr/>
        </p:nvSpPr>
        <p:spPr>
          <a:xfrm>
            <a:off x="2607486" y="3653174"/>
            <a:ext cx="2111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Map source schemas to a mediated schema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F246A85-A616-44A2-9AD7-BAAAA6AB4B3D}"/>
              </a:ext>
            </a:extLst>
          </p:cNvPr>
          <p:cNvSpPr/>
          <p:nvPr/>
        </p:nvSpPr>
        <p:spPr>
          <a:xfrm>
            <a:off x="4994438" y="1836784"/>
            <a:ext cx="2203123" cy="27992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Graphic 8" descr="Social network">
            <a:extLst>
              <a:ext uri="{FF2B5EF4-FFF2-40B4-BE49-F238E27FC236}">
                <a16:creationId xmlns:a16="http://schemas.microsoft.com/office/drawing/2014/main" xmlns="" id="{0B365203-FC36-4D7A-9622-45AF5D0E6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504582" y="2378887"/>
            <a:ext cx="1176137" cy="11761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5545E45-EFBF-4245-A3E0-A3ED7FA2169F}"/>
              </a:ext>
            </a:extLst>
          </p:cNvPr>
          <p:cNvSpPr txBox="1"/>
          <p:nvPr/>
        </p:nvSpPr>
        <p:spPr>
          <a:xfrm>
            <a:off x="4994438" y="1896020"/>
            <a:ext cx="220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+mj-lt"/>
              </a:rPr>
              <a:t>Entity resolution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7471054-7CC4-4782-BB3B-58BB6F6502A8}"/>
              </a:ext>
            </a:extLst>
          </p:cNvPr>
          <p:cNvSpPr txBox="1"/>
          <p:nvPr/>
        </p:nvSpPr>
        <p:spPr>
          <a:xfrm>
            <a:off x="5043926" y="3649491"/>
            <a:ext cx="2111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Identify records that refer to the same entity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05C3283-A9C0-4EE8-9BA4-EE7549CB371C}"/>
              </a:ext>
            </a:extLst>
          </p:cNvPr>
          <p:cNvSpPr txBox="1"/>
          <p:nvPr/>
        </p:nvSpPr>
        <p:spPr>
          <a:xfrm>
            <a:off x="7480371" y="3657183"/>
            <a:ext cx="2111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Merge records that refer to the same entity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xmlns="" id="{706A879D-AA4D-4856-B8CF-91BA790BB94D}"/>
              </a:ext>
            </a:extLst>
          </p:cNvPr>
          <p:cNvSpPr/>
          <p:nvPr/>
        </p:nvSpPr>
        <p:spPr>
          <a:xfrm>
            <a:off x="4681599" y="3013539"/>
            <a:ext cx="409783" cy="461135"/>
          </a:xfrm>
          <a:prstGeom prst="rightArrow">
            <a:avLst>
              <a:gd name="adj1" fmla="val 50000"/>
              <a:gd name="adj2" fmla="val 61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xmlns="" id="{D849212E-4D02-4E52-84FE-1E9711119605}"/>
              </a:ext>
            </a:extLst>
          </p:cNvPr>
          <p:cNvSpPr/>
          <p:nvPr/>
        </p:nvSpPr>
        <p:spPr>
          <a:xfrm>
            <a:off x="7121879" y="3013539"/>
            <a:ext cx="409783" cy="461135"/>
          </a:xfrm>
          <a:prstGeom prst="rightArrow">
            <a:avLst>
              <a:gd name="adj1" fmla="val 50000"/>
              <a:gd name="adj2" fmla="val 61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4" name="Content Placeholder 4" descr="Database">
            <a:extLst>
              <a:ext uri="{FF2B5EF4-FFF2-40B4-BE49-F238E27FC236}">
                <a16:creationId xmlns:a16="http://schemas.microsoft.com/office/drawing/2014/main" xmlns="" id="{6F16B9CE-03D1-4465-BFAF-BC265608E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825320" y="4147264"/>
            <a:ext cx="1307503" cy="1307503"/>
          </a:xfrm>
          <a:prstGeom prst="rect">
            <a:avLst/>
          </a:prstGeom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xmlns="" id="{0F13A24D-4F2B-4C59-8162-7A156FDCF7E3}"/>
              </a:ext>
            </a:extLst>
          </p:cNvPr>
          <p:cNvSpPr/>
          <p:nvPr/>
        </p:nvSpPr>
        <p:spPr>
          <a:xfrm rot="18900000">
            <a:off x="2276451" y="3616449"/>
            <a:ext cx="409783" cy="461135"/>
          </a:xfrm>
          <a:prstGeom prst="rightArrow">
            <a:avLst>
              <a:gd name="adj1" fmla="val 50000"/>
              <a:gd name="adj2" fmla="val 61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xmlns="" id="{6CFC1B7B-7F67-49A4-B100-F44DB529F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082260" y="2509189"/>
            <a:ext cx="895350" cy="895350"/>
          </a:xfrm>
          <a:prstGeom prst="rect">
            <a:avLst/>
          </a:prstGeom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xmlns="" id="{F345FE6B-494B-4552-99EF-C6E6042C79E4}"/>
              </a:ext>
            </a:extLst>
          </p:cNvPr>
          <p:cNvSpPr/>
          <p:nvPr/>
        </p:nvSpPr>
        <p:spPr>
          <a:xfrm rot="2700000">
            <a:off x="9620429" y="3597169"/>
            <a:ext cx="409783" cy="461135"/>
          </a:xfrm>
          <a:prstGeom prst="rightArrow">
            <a:avLst>
              <a:gd name="adj1" fmla="val 50000"/>
              <a:gd name="adj2" fmla="val 618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528430F-7C09-4B29-AA66-5BBE96234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FFC8-69AC-494D-9055-A1100031FCD3}" type="slidenum">
              <a:rPr lang="en-AU" smtClean="0"/>
              <a:t>9</a:t>
            </a:fld>
            <a:endParaRPr lang="en-AU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D8803A99-1D2A-497A-A624-5901944025FB}"/>
              </a:ext>
            </a:extLst>
          </p:cNvPr>
          <p:cNvSpPr/>
          <p:nvPr/>
        </p:nvSpPr>
        <p:spPr>
          <a:xfrm>
            <a:off x="10133237" y="206258"/>
            <a:ext cx="2203122" cy="28072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5E7B9B5-5B48-4C70-B061-B8443ECCCA1E}"/>
              </a:ext>
            </a:extLst>
          </p:cNvPr>
          <p:cNvSpPr txBox="1"/>
          <p:nvPr/>
        </p:nvSpPr>
        <p:spPr>
          <a:xfrm>
            <a:off x="9689635" y="6043945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latin typeface="+mj-lt"/>
              </a:rPr>
              <a:t>Integrated data</a:t>
            </a:r>
          </a:p>
        </p:txBody>
      </p:sp>
    </p:spTree>
    <p:extLst>
      <p:ext uri="{BB962C8B-B14F-4D97-AF65-F5344CB8AC3E}">
        <p14:creationId xmlns:p14="http://schemas.microsoft.com/office/powerpoint/2010/main" val="1463667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4183"/>
      </a:accent1>
      <a:accent2>
        <a:srgbClr val="E77052"/>
      </a:accent2>
      <a:accent3>
        <a:srgbClr val="3FA7C2"/>
      </a:accent3>
      <a:accent4>
        <a:srgbClr val="ECAE65"/>
      </a:accent4>
      <a:accent5>
        <a:srgbClr val="4074B2"/>
      </a:accent5>
      <a:accent6>
        <a:srgbClr val="59B17F"/>
      </a:accent6>
      <a:hlink>
        <a:srgbClr val="0563C1"/>
      </a:hlink>
      <a:folHlink>
        <a:srgbClr val="954F72"/>
      </a:folHlink>
    </a:clrScheme>
    <a:fontScheme name="Fira Sans">
      <a:majorFont>
        <a:latin typeface="Fira Sans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3786</TotalTime>
  <Words>2254</Words>
  <Application>Microsoft Macintosh PowerPoint</Application>
  <PresentationFormat>Widescreen</PresentationFormat>
  <Paragraphs>521</Paragraphs>
  <Slides>55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Arial</vt:lpstr>
      <vt:lpstr>Tahoma</vt:lpstr>
      <vt:lpstr>Calibri</vt:lpstr>
      <vt:lpstr>Cambria Math</vt:lpstr>
      <vt:lpstr>Fira Code</vt:lpstr>
      <vt:lpstr>Fira Math Light</vt:lpstr>
      <vt:lpstr>Fira Mono</vt:lpstr>
      <vt:lpstr>Fira Sans</vt:lpstr>
      <vt:lpstr>Fira Sans Light</vt:lpstr>
      <vt:lpstr>Fira Sans Thin</vt:lpstr>
      <vt:lpstr>Segoe UI</vt:lpstr>
      <vt:lpstr>Office Theme</vt:lpstr>
      <vt:lpstr>Statistical Approaches for Entity Resolution under Uncertainty</vt:lpstr>
      <vt:lpstr>Seminar overview</vt:lpstr>
      <vt:lpstr>PowerPoint Presentation</vt:lpstr>
      <vt:lpstr>PowerPoint Presentation</vt:lpstr>
      <vt:lpstr>PowerPoint Presentation</vt:lpstr>
      <vt:lpstr>PowerPoint Presentation</vt:lpstr>
      <vt:lpstr>Key steps in data integration</vt:lpstr>
      <vt:lpstr>PowerPoint Presentation</vt:lpstr>
      <vt:lpstr>PowerPoint Presentation</vt:lpstr>
      <vt:lpstr>PowerPoint Presentation</vt:lpstr>
      <vt:lpstr>Focus of my thesis Statistical methods for entity resolution</vt:lpstr>
      <vt:lpstr>Pain points for entity resolution</vt:lpstr>
      <vt:lpstr>Contributions of my thesis</vt:lpstr>
      <vt:lpstr>1. Scalable unsupervised Bayesian ER </vt:lpstr>
      <vt:lpstr>Why Bayesian models?</vt:lpstr>
      <vt:lpstr>blink ER model</vt:lpstr>
      <vt:lpstr>Can we scale blink to 1 million records?</vt:lpstr>
      <vt:lpstr>Auxiliary blocks</vt:lpstr>
      <vt:lpstr>Distributed inference</vt:lpstr>
      <vt:lpstr>Experiments</vt:lpstr>
      <vt:lpstr>Experimental results Convergence and efficiency of d-blink versus blink</vt:lpstr>
      <vt:lpstr>Experimental results Efficiency gains due to blocking and PCG sampling</vt:lpstr>
      <vt:lpstr>Experimental results Linkage quality</vt:lpstr>
      <vt:lpstr>Summary</vt:lpstr>
      <vt:lpstr>2. A refined model for unsupervised Bayesian ER</vt:lpstr>
      <vt:lpstr>Can we improve the blink ER model?</vt:lpstr>
      <vt:lpstr>Flexible priors on the linkage structure</vt:lpstr>
      <vt:lpstr>Other improvements</vt:lpstr>
      <vt:lpstr>Experimental results Effect of the distortion model</vt:lpstr>
      <vt:lpstr>Experimental results Comparison against baseline methods</vt:lpstr>
      <vt:lpstr>3. A theoretical framework for label-efficient evaluation</vt:lpstr>
      <vt:lpstr>Challenges for evaluation of ER</vt:lpstr>
      <vt:lpstr>A snapshot of related work</vt:lpstr>
      <vt:lpstr>An AIS-based evaluation framework</vt:lpstr>
      <vt:lpstr>Which performance measures are covered?</vt:lpstr>
      <vt:lpstr>Asymptotic theory</vt:lpstr>
      <vt:lpstr>4. Adaptive labelling policies for evaluation</vt:lpstr>
      <vt:lpstr>How to adapt the labelling policy?</vt:lpstr>
      <vt:lpstr>Estimating the oracle response</vt:lpstr>
      <vt:lpstr>Bayesian model for the oracle response</vt:lpstr>
      <vt:lpstr>Experiments</vt:lpstr>
      <vt:lpstr>Selected results</vt:lpstr>
      <vt:lpstr>Selected results</vt:lpstr>
      <vt:lpstr>Summary</vt:lpstr>
      <vt:lpstr>Conclusion</vt:lpstr>
      <vt:lpstr>Summary of contributions</vt:lpstr>
      <vt:lpstr>Thanks</vt:lpstr>
      <vt:lpstr>Appendices</vt:lpstr>
      <vt:lpstr>Key references: Bayesian ER</vt:lpstr>
      <vt:lpstr>Key references: Evaluation</vt:lpstr>
      <vt:lpstr>Blocking function</vt:lpstr>
      <vt:lpstr>What about load balancing?</vt:lpstr>
      <vt:lpstr>Ewens-Pitman parameters</vt:lpstr>
      <vt:lpstr>Theorems for evaluation framework</vt:lpstr>
      <vt:lpstr>Dirichlet-tree model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Neil</dc:creator>
  <cp:lastModifiedBy>Microsoft Office User</cp:lastModifiedBy>
  <cp:revision>155</cp:revision>
  <dcterms:created xsi:type="dcterms:W3CDTF">2020-07-18T06:30:49Z</dcterms:created>
  <dcterms:modified xsi:type="dcterms:W3CDTF">2020-07-27T20:37:21Z</dcterms:modified>
</cp:coreProperties>
</file>